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0"/>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103" d="100"/>
          <a:sy n="103" d="100"/>
        </p:scale>
        <p:origin x="-204" y="-96"/>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1FB0FC05-D26C-46AA-A9E9-A2240E1A04BB}" type="datetimeFigureOut">
              <a:rPr lang="en-US" smtClean="0"/>
              <a:t>1/14/2013</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CBC1A0F0-6FAF-448D-9637-9A759B99D1B1}" type="slidenum">
              <a:rPr lang="en-US" smtClean="0"/>
              <a:t>‹#›</a:t>
            </a:fld>
            <a:endParaRPr lang="en-US"/>
          </a:p>
        </p:txBody>
      </p:sp>
    </p:spTree>
    <p:extLst>
      <p:ext uri="{BB962C8B-B14F-4D97-AF65-F5344CB8AC3E}">
        <p14:creationId xmlns:p14="http://schemas.microsoft.com/office/powerpoint/2010/main" val="12646458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BC1A0F0-6FAF-448D-9637-9A759B99D1B1}" type="slidenum">
              <a:rPr lang="en-US" smtClean="0"/>
              <a:t>7</a:t>
            </a:fld>
            <a:endParaRPr lang="en-US"/>
          </a:p>
        </p:txBody>
      </p:sp>
    </p:spTree>
    <p:extLst>
      <p:ext uri="{BB962C8B-B14F-4D97-AF65-F5344CB8AC3E}">
        <p14:creationId xmlns:p14="http://schemas.microsoft.com/office/powerpoint/2010/main" val="187006648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5A818313-A936-494D-BDA0-9FDFAEC3A3AB}" type="datetimeFigureOut">
              <a:rPr lang="en-US" smtClean="0"/>
              <a:t>1/14/2013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6A92AF8-84BD-49C5-9EDA-4A4854873561}" type="slidenum">
              <a:rPr lang="en-US" smtClean="0"/>
              <a:t>‹#›</a:t>
            </a:fld>
            <a:endParaRPr lang="en-US"/>
          </a:p>
        </p:txBody>
      </p:sp>
    </p:spTree>
    <p:extLst>
      <p:ext uri="{BB962C8B-B14F-4D97-AF65-F5344CB8AC3E}">
        <p14:creationId xmlns:p14="http://schemas.microsoft.com/office/powerpoint/2010/main" val="318769979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A818313-A936-494D-BDA0-9FDFAEC3A3AB}" type="datetimeFigureOut">
              <a:rPr lang="en-US" smtClean="0"/>
              <a:t>1/14/2013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6A92AF8-84BD-49C5-9EDA-4A4854873561}" type="slidenum">
              <a:rPr lang="en-US" smtClean="0"/>
              <a:t>‹#›</a:t>
            </a:fld>
            <a:endParaRPr lang="en-US"/>
          </a:p>
        </p:txBody>
      </p:sp>
    </p:spTree>
    <p:extLst>
      <p:ext uri="{BB962C8B-B14F-4D97-AF65-F5344CB8AC3E}">
        <p14:creationId xmlns:p14="http://schemas.microsoft.com/office/powerpoint/2010/main" val="407766572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A818313-A936-494D-BDA0-9FDFAEC3A3AB}" type="datetimeFigureOut">
              <a:rPr lang="en-US" smtClean="0"/>
              <a:t>1/14/2013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6A92AF8-84BD-49C5-9EDA-4A4854873561}" type="slidenum">
              <a:rPr lang="en-US" smtClean="0"/>
              <a:t>‹#›</a:t>
            </a:fld>
            <a:endParaRPr lang="en-US"/>
          </a:p>
        </p:txBody>
      </p:sp>
    </p:spTree>
    <p:extLst>
      <p:ext uri="{BB962C8B-B14F-4D97-AF65-F5344CB8AC3E}">
        <p14:creationId xmlns:p14="http://schemas.microsoft.com/office/powerpoint/2010/main" val="308828926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A818313-A936-494D-BDA0-9FDFAEC3A3AB}" type="datetimeFigureOut">
              <a:rPr lang="en-US" smtClean="0"/>
              <a:t>1/14/2013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6A92AF8-84BD-49C5-9EDA-4A4854873561}" type="slidenum">
              <a:rPr lang="en-US" smtClean="0"/>
              <a:t>‹#›</a:t>
            </a:fld>
            <a:endParaRPr lang="en-US"/>
          </a:p>
        </p:txBody>
      </p:sp>
    </p:spTree>
    <p:extLst>
      <p:ext uri="{BB962C8B-B14F-4D97-AF65-F5344CB8AC3E}">
        <p14:creationId xmlns:p14="http://schemas.microsoft.com/office/powerpoint/2010/main" val="212770680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A818313-A936-494D-BDA0-9FDFAEC3A3AB}" type="datetimeFigureOut">
              <a:rPr lang="en-US" smtClean="0"/>
              <a:t>1/14/2013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6A92AF8-84BD-49C5-9EDA-4A4854873561}" type="slidenum">
              <a:rPr lang="en-US" smtClean="0"/>
              <a:t>‹#›</a:t>
            </a:fld>
            <a:endParaRPr lang="en-US"/>
          </a:p>
        </p:txBody>
      </p:sp>
    </p:spTree>
    <p:extLst>
      <p:ext uri="{BB962C8B-B14F-4D97-AF65-F5344CB8AC3E}">
        <p14:creationId xmlns:p14="http://schemas.microsoft.com/office/powerpoint/2010/main" val="104218287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5A818313-A936-494D-BDA0-9FDFAEC3A3AB}" type="datetimeFigureOut">
              <a:rPr lang="en-US" smtClean="0"/>
              <a:t>1/14/2013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6A92AF8-84BD-49C5-9EDA-4A4854873561}" type="slidenum">
              <a:rPr lang="en-US" smtClean="0"/>
              <a:t>‹#›</a:t>
            </a:fld>
            <a:endParaRPr lang="en-US"/>
          </a:p>
        </p:txBody>
      </p:sp>
    </p:spTree>
    <p:extLst>
      <p:ext uri="{BB962C8B-B14F-4D97-AF65-F5344CB8AC3E}">
        <p14:creationId xmlns:p14="http://schemas.microsoft.com/office/powerpoint/2010/main" val="347112650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5A818313-A936-494D-BDA0-9FDFAEC3A3AB}" type="datetimeFigureOut">
              <a:rPr lang="en-US" smtClean="0"/>
              <a:t>1/14/2013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6A92AF8-84BD-49C5-9EDA-4A4854873561}" type="slidenum">
              <a:rPr lang="en-US" smtClean="0"/>
              <a:t>‹#›</a:t>
            </a:fld>
            <a:endParaRPr lang="en-US"/>
          </a:p>
        </p:txBody>
      </p:sp>
    </p:spTree>
    <p:extLst>
      <p:ext uri="{BB962C8B-B14F-4D97-AF65-F5344CB8AC3E}">
        <p14:creationId xmlns:p14="http://schemas.microsoft.com/office/powerpoint/2010/main" val="303365144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5A818313-A936-494D-BDA0-9FDFAEC3A3AB}" type="datetimeFigureOut">
              <a:rPr lang="en-US" smtClean="0"/>
              <a:t>1/14/2013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6A92AF8-84BD-49C5-9EDA-4A4854873561}" type="slidenum">
              <a:rPr lang="en-US" smtClean="0"/>
              <a:t>‹#›</a:t>
            </a:fld>
            <a:endParaRPr lang="en-US"/>
          </a:p>
        </p:txBody>
      </p:sp>
    </p:spTree>
    <p:extLst>
      <p:ext uri="{BB962C8B-B14F-4D97-AF65-F5344CB8AC3E}">
        <p14:creationId xmlns:p14="http://schemas.microsoft.com/office/powerpoint/2010/main" val="393214228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A818313-A936-494D-BDA0-9FDFAEC3A3AB}" type="datetimeFigureOut">
              <a:rPr lang="en-US" smtClean="0"/>
              <a:t>1/14/2013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6A92AF8-84BD-49C5-9EDA-4A4854873561}" type="slidenum">
              <a:rPr lang="en-US" smtClean="0"/>
              <a:t>‹#›</a:t>
            </a:fld>
            <a:endParaRPr lang="en-US"/>
          </a:p>
        </p:txBody>
      </p:sp>
    </p:spTree>
    <p:extLst>
      <p:ext uri="{BB962C8B-B14F-4D97-AF65-F5344CB8AC3E}">
        <p14:creationId xmlns:p14="http://schemas.microsoft.com/office/powerpoint/2010/main" val="346696982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A818313-A936-494D-BDA0-9FDFAEC3A3AB}" type="datetimeFigureOut">
              <a:rPr lang="en-US" smtClean="0"/>
              <a:t>1/14/2013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6A92AF8-84BD-49C5-9EDA-4A4854873561}" type="slidenum">
              <a:rPr lang="en-US" smtClean="0"/>
              <a:t>‹#›</a:t>
            </a:fld>
            <a:endParaRPr lang="en-US"/>
          </a:p>
        </p:txBody>
      </p:sp>
    </p:spTree>
    <p:extLst>
      <p:ext uri="{BB962C8B-B14F-4D97-AF65-F5344CB8AC3E}">
        <p14:creationId xmlns:p14="http://schemas.microsoft.com/office/powerpoint/2010/main" val="245843332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A818313-A936-494D-BDA0-9FDFAEC3A3AB}" type="datetimeFigureOut">
              <a:rPr lang="en-US" smtClean="0"/>
              <a:t>1/14/2013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6A92AF8-84BD-49C5-9EDA-4A4854873561}" type="slidenum">
              <a:rPr lang="en-US" smtClean="0"/>
              <a:t>‹#›</a:t>
            </a:fld>
            <a:endParaRPr lang="en-US"/>
          </a:p>
        </p:txBody>
      </p:sp>
    </p:spTree>
    <p:extLst>
      <p:ext uri="{BB962C8B-B14F-4D97-AF65-F5344CB8AC3E}">
        <p14:creationId xmlns:p14="http://schemas.microsoft.com/office/powerpoint/2010/main" val="248310694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A818313-A936-494D-BDA0-9FDFAEC3A3AB}" type="datetimeFigureOut">
              <a:rPr lang="en-US" smtClean="0"/>
              <a:t>1/14/2013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6A92AF8-84BD-49C5-9EDA-4A4854873561}" type="slidenum">
              <a:rPr lang="en-US" smtClean="0"/>
              <a:t>‹#›</a:t>
            </a:fld>
            <a:endParaRPr lang="en-US"/>
          </a:p>
        </p:txBody>
      </p:sp>
    </p:spTree>
    <p:extLst>
      <p:ext uri="{BB962C8B-B14F-4D97-AF65-F5344CB8AC3E}">
        <p14:creationId xmlns:p14="http://schemas.microsoft.com/office/powerpoint/2010/main" val="254465631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6.gif"/><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1.gif"/><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28.gif"/><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hyperlink" Target="http://www.powersof10.com/film" TargetMode="External"/><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hyperlink" Target="http://universe-beauty.com/albums/userpics/2011y/05/18/1/7/space-wallpaper-img100.jpg" TargetMode="External"/><Relationship Id="rId1" Type="http://schemas.openxmlformats.org/officeDocument/2006/relationships/slideLayout" Target="../slideLayouts/slideLayout2.xml"/><Relationship Id="rId4" Type="http://schemas.openxmlformats.org/officeDocument/2006/relationships/hyperlink" Target="http://www.youtube.com/watch?v=HEheh1BH34Q&amp;safe=active"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ayurvedaplace.com/wp-content/uploads/2012/01/cosmos.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20782"/>
            <a:ext cx="9171709" cy="6878782"/>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ctrTitle"/>
          </p:nvPr>
        </p:nvSpPr>
        <p:spPr>
          <a:xfrm>
            <a:off x="699653" y="4618"/>
            <a:ext cx="7772400" cy="1219200"/>
          </a:xfrm>
        </p:spPr>
        <p:txBody>
          <a:bodyPr/>
          <a:lstStyle/>
          <a:p>
            <a:r>
              <a:rPr lang="en-US" b="1" dirty="0">
                <a:solidFill>
                  <a:schemeClr val="bg1"/>
                </a:solidFill>
              </a:rPr>
              <a:t>The Scale of the </a:t>
            </a:r>
            <a:r>
              <a:rPr lang="en-US" b="1" dirty="0" smtClean="0">
                <a:solidFill>
                  <a:schemeClr val="bg1"/>
                </a:solidFill>
              </a:rPr>
              <a:t>Cosmos</a:t>
            </a:r>
            <a:endParaRPr lang="en-US" dirty="0">
              <a:solidFill>
                <a:schemeClr val="bg1"/>
              </a:solidFill>
            </a:endParaRPr>
          </a:p>
        </p:txBody>
      </p:sp>
      <p:sp>
        <p:nvSpPr>
          <p:cNvPr id="3" name="Subtitle 2"/>
          <p:cNvSpPr>
            <a:spLocks noGrp="1"/>
          </p:cNvSpPr>
          <p:nvPr>
            <p:ph type="subTitle" idx="1"/>
          </p:nvPr>
        </p:nvSpPr>
        <p:spPr>
          <a:xfrm>
            <a:off x="-1" y="5943600"/>
            <a:ext cx="6400800" cy="609600"/>
          </a:xfrm>
        </p:spPr>
        <p:txBody>
          <a:bodyPr/>
          <a:lstStyle/>
          <a:p>
            <a:r>
              <a:rPr lang="en-US" dirty="0" smtClean="0">
                <a:solidFill>
                  <a:schemeClr val="bg1"/>
                </a:solidFill>
              </a:rPr>
              <a:t>Astronomy class: Pages 2-9</a:t>
            </a:r>
            <a:endParaRPr lang="en-US" dirty="0">
              <a:solidFill>
                <a:schemeClr val="bg1"/>
              </a:solidFill>
            </a:endParaRPr>
          </a:p>
        </p:txBody>
      </p:sp>
    </p:spTree>
    <p:extLst>
      <p:ext uri="{BB962C8B-B14F-4D97-AF65-F5344CB8AC3E}">
        <p14:creationId xmlns:p14="http://schemas.microsoft.com/office/powerpoint/2010/main" val="389700304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8196" name="Picture 4" descr="http://creationwiki.org/pool/images/thumb/b/bc/Cosmos.jpg/350px-Cosmos.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6926"/>
            <a:ext cx="9082862" cy="6851073"/>
          </a:xfrm>
          <a:prstGeom prst="rect">
            <a:avLst/>
          </a:prstGeom>
          <a:noFill/>
          <a:extLst>
            <a:ext uri="{909E8E84-426E-40DD-AFC4-6F175D3DCCD1}">
              <a14:hiddenFill xmlns:a14="http://schemas.microsoft.com/office/drawing/2010/main">
                <a:solidFill>
                  <a:srgbClr val="FFFFFF"/>
                </a:solidFill>
              </a14:hiddenFill>
            </a:ext>
          </a:extLst>
        </p:spPr>
      </p:pic>
      <p:sp>
        <p:nvSpPr>
          <p:cNvPr id="3" name="Content Placeholder 2"/>
          <p:cNvSpPr>
            <a:spLocks noGrp="1"/>
          </p:cNvSpPr>
          <p:nvPr>
            <p:ph idx="1"/>
          </p:nvPr>
        </p:nvSpPr>
        <p:spPr>
          <a:xfrm>
            <a:off x="76200" y="3200400"/>
            <a:ext cx="8229600" cy="3535363"/>
          </a:xfrm>
        </p:spPr>
        <p:txBody>
          <a:bodyPr/>
          <a:lstStyle/>
          <a:p>
            <a:r>
              <a:rPr lang="en-US" dirty="0">
                <a:solidFill>
                  <a:schemeClr val="bg1"/>
                </a:solidFill>
              </a:rPr>
              <a:t>As you begin to understand the relationship between objects in space, how they move, and how they affect each other by their sizes and distances apart, you will begin to move into a greater understanding of our place in the universe, and how we might be able to have a larger sphere of influence in the future.</a:t>
            </a:r>
          </a:p>
          <a:p>
            <a:endParaRPr lang="en-US" dirty="0"/>
          </a:p>
        </p:txBody>
      </p:sp>
    </p:spTree>
    <p:extLst>
      <p:ext uri="{BB962C8B-B14F-4D97-AF65-F5344CB8AC3E}">
        <p14:creationId xmlns:p14="http://schemas.microsoft.com/office/powerpoint/2010/main" val="315302636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gradFill>
          <a:gsLst>
            <a:gs pos="0">
              <a:srgbClr val="5E9EFF"/>
            </a:gs>
            <a:gs pos="39999">
              <a:srgbClr val="85C2FF"/>
            </a:gs>
            <a:gs pos="70000">
              <a:srgbClr val="C4D6EB"/>
            </a:gs>
            <a:gs pos="100000">
              <a:srgbClr val="FFEBFA"/>
            </a:gs>
          </a:gsLst>
          <a:lin ang="5400000" scaled="0"/>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u="sng" dirty="0"/>
              <a:t>Some definitions which are important</a:t>
            </a:r>
            <a:r>
              <a:rPr lang="en-US" u="sng" dirty="0" smtClean="0"/>
              <a:t>:</a:t>
            </a:r>
            <a:endParaRPr lang="en-US" dirty="0"/>
          </a:p>
        </p:txBody>
      </p:sp>
      <p:sp>
        <p:nvSpPr>
          <p:cNvPr id="3" name="Content Placeholder 2"/>
          <p:cNvSpPr>
            <a:spLocks noGrp="1"/>
          </p:cNvSpPr>
          <p:nvPr>
            <p:ph idx="1"/>
          </p:nvPr>
        </p:nvSpPr>
        <p:spPr/>
        <p:txBody>
          <a:bodyPr>
            <a:normAutofit lnSpcReduction="10000"/>
          </a:bodyPr>
          <a:lstStyle/>
          <a:p>
            <a:pPr marL="0" indent="0">
              <a:buNone/>
            </a:pPr>
            <a:r>
              <a:rPr lang="en-US" dirty="0" smtClean="0"/>
              <a:t>1. </a:t>
            </a:r>
            <a:r>
              <a:rPr lang="en-US" u="sng" dirty="0" smtClean="0"/>
              <a:t>Astronomy</a:t>
            </a:r>
            <a:r>
              <a:rPr lang="en-US" dirty="0" smtClean="0"/>
              <a:t> </a:t>
            </a:r>
            <a:r>
              <a:rPr lang="en-US" dirty="0"/>
              <a:t>– the scientific study of </a:t>
            </a:r>
            <a:r>
              <a:rPr lang="en-US" dirty="0" smtClean="0"/>
              <a:t>the</a:t>
            </a:r>
          </a:p>
          <a:p>
            <a:pPr marL="0" indent="0">
              <a:buNone/>
            </a:pPr>
            <a:r>
              <a:rPr lang="en-US" dirty="0"/>
              <a:t> </a:t>
            </a:r>
            <a:r>
              <a:rPr lang="en-US" dirty="0" smtClean="0"/>
              <a:t>    universe</a:t>
            </a:r>
            <a:r>
              <a:rPr lang="en-US" dirty="0"/>
              <a:t>, especially of the motions, </a:t>
            </a:r>
            <a:r>
              <a:rPr lang="en-US" dirty="0" smtClean="0"/>
              <a:t>positions,</a:t>
            </a:r>
          </a:p>
          <a:p>
            <a:pPr marL="0" indent="0">
              <a:buNone/>
            </a:pPr>
            <a:r>
              <a:rPr lang="en-US" dirty="0"/>
              <a:t> </a:t>
            </a:r>
            <a:r>
              <a:rPr lang="en-US" dirty="0" smtClean="0"/>
              <a:t>    sizes, composition</a:t>
            </a:r>
            <a:r>
              <a:rPr lang="en-US" dirty="0"/>
              <a:t>, and behavior </a:t>
            </a:r>
            <a:r>
              <a:rPr lang="en-US" dirty="0" smtClean="0"/>
              <a:t>of</a:t>
            </a:r>
          </a:p>
          <a:p>
            <a:pPr marL="0" indent="0">
              <a:buNone/>
            </a:pPr>
            <a:r>
              <a:rPr lang="en-US" dirty="0"/>
              <a:t> </a:t>
            </a:r>
            <a:r>
              <a:rPr lang="en-US" dirty="0" smtClean="0"/>
              <a:t>    astronomical </a:t>
            </a:r>
            <a:r>
              <a:rPr lang="en-US" dirty="0"/>
              <a:t>objects. </a:t>
            </a:r>
          </a:p>
          <a:p>
            <a:pPr marL="0" indent="0">
              <a:buNone/>
            </a:pPr>
            <a:endParaRPr lang="en-US" dirty="0"/>
          </a:p>
          <a:p>
            <a:pPr marL="0" indent="0">
              <a:buNone/>
            </a:pPr>
            <a:r>
              <a:rPr lang="en-US" dirty="0"/>
              <a:t>2. </a:t>
            </a:r>
            <a:r>
              <a:rPr lang="en-US" u="sng" dirty="0"/>
              <a:t>Astronomer</a:t>
            </a:r>
            <a:r>
              <a:rPr lang="en-US" dirty="0"/>
              <a:t> – a person who is skilled in </a:t>
            </a:r>
            <a:r>
              <a:rPr lang="en-US" dirty="0" smtClean="0"/>
              <a:t> </a:t>
            </a:r>
          </a:p>
          <a:p>
            <a:pPr marL="0" indent="0">
              <a:buNone/>
            </a:pPr>
            <a:r>
              <a:rPr lang="en-US" dirty="0"/>
              <a:t> </a:t>
            </a:r>
            <a:r>
              <a:rPr lang="en-US" dirty="0" smtClean="0"/>
              <a:t>      astronomy </a:t>
            </a:r>
            <a:r>
              <a:rPr lang="en-US" dirty="0"/>
              <a:t>or who makes observations </a:t>
            </a:r>
            <a:r>
              <a:rPr lang="en-US" dirty="0" smtClean="0"/>
              <a:t>of</a:t>
            </a:r>
          </a:p>
          <a:p>
            <a:pPr marL="0" indent="0">
              <a:buNone/>
            </a:pPr>
            <a:r>
              <a:rPr lang="en-US" dirty="0"/>
              <a:t> </a:t>
            </a:r>
            <a:r>
              <a:rPr lang="en-US" dirty="0" smtClean="0"/>
              <a:t>      celestial </a:t>
            </a:r>
            <a:r>
              <a:rPr lang="en-US" dirty="0"/>
              <a:t>phenomena</a:t>
            </a:r>
          </a:p>
          <a:p>
            <a:endParaRPr lang="en-US" dirty="0"/>
          </a:p>
        </p:txBody>
      </p:sp>
    </p:spTree>
    <p:extLst>
      <p:ext uri="{BB962C8B-B14F-4D97-AF65-F5344CB8AC3E}">
        <p14:creationId xmlns:p14="http://schemas.microsoft.com/office/powerpoint/2010/main" val="104012805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gradFill>
          <a:gsLst>
            <a:gs pos="0">
              <a:srgbClr val="5E9EFF"/>
            </a:gs>
            <a:gs pos="39999">
              <a:srgbClr val="85C2FF"/>
            </a:gs>
            <a:gs pos="70000">
              <a:srgbClr val="C4D6EB"/>
            </a:gs>
            <a:gs pos="100000">
              <a:srgbClr val="FFEBFA"/>
            </a:gs>
          </a:gsLst>
          <a:lin ang="5400000" scaled="0"/>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u="sng" dirty="0"/>
              <a:t>Some definitions which are important</a:t>
            </a:r>
            <a:r>
              <a:rPr lang="en-US" u="sng" dirty="0" smtClean="0"/>
              <a:t>:</a:t>
            </a:r>
            <a:endParaRPr lang="en-US" dirty="0"/>
          </a:p>
        </p:txBody>
      </p:sp>
      <p:sp>
        <p:nvSpPr>
          <p:cNvPr id="3" name="Content Placeholder 2"/>
          <p:cNvSpPr>
            <a:spLocks noGrp="1"/>
          </p:cNvSpPr>
          <p:nvPr>
            <p:ph idx="1"/>
          </p:nvPr>
        </p:nvSpPr>
        <p:spPr>
          <a:xfrm>
            <a:off x="228600" y="1600200"/>
            <a:ext cx="8458200" cy="4525963"/>
          </a:xfrm>
        </p:spPr>
        <p:txBody>
          <a:bodyPr>
            <a:normAutofit fontScale="92500"/>
          </a:bodyPr>
          <a:lstStyle/>
          <a:p>
            <a:pPr marL="0" indent="0">
              <a:buNone/>
            </a:pPr>
            <a:r>
              <a:rPr lang="en-US" dirty="0"/>
              <a:t>3. </a:t>
            </a:r>
            <a:r>
              <a:rPr lang="en-US" u="sng" dirty="0"/>
              <a:t>Field of view</a:t>
            </a:r>
            <a:r>
              <a:rPr lang="en-US" dirty="0"/>
              <a:t> – the area visible in an </a:t>
            </a:r>
            <a:r>
              <a:rPr lang="en-US" dirty="0" smtClean="0"/>
              <a:t>image,</a:t>
            </a:r>
          </a:p>
          <a:p>
            <a:pPr marL="0" indent="0">
              <a:buNone/>
            </a:pPr>
            <a:r>
              <a:rPr lang="en-US" dirty="0"/>
              <a:t> </a:t>
            </a:r>
            <a:r>
              <a:rPr lang="en-US" dirty="0" smtClean="0"/>
              <a:t>   usually </a:t>
            </a:r>
            <a:r>
              <a:rPr lang="en-US" dirty="0"/>
              <a:t>given as the diameter of the region</a:t>
            </a:r>
          </a:p>
          <a:p>
            <a:pPr marL="0" indent="0">
              <a:buNone/>
            </a:pPr>
            <a:r>
              <a:rPr lang="en-US" dirty="0"/>
              <a:t> </a:t>
            </a:r>
          </a:p>
          <a:p>
            <a:pPr marL="0" indent="0">
              <a:buNone/>
            </a:pPr>
            <a:r>
              <a:rPr lang="en-US" dirty="0"/>
              <a:t>4. </a:t>
            </a:r>
            <a:r>
              <a:rPr lang="en-US" u="sng" dirty="0"/>
              <a:t>Scientific notation</a:t>
            </a:r>
            <a:r>
              <a:rPr lang="en-US" dirty="0"/>
              <a:t> – the system of recording </a:t>
            </a:r>
            <a:r>
              <a:rPr lang="en-US" dirty="0" smtClean="0"/>
              <a:t>very</a:t>
            </a:r>
          </a:p>
          <a:p>
            <a:pPr marL="0" indent="0">
              <a:buNone/>
            </a:pPr>
            <a:r>
              <a:rPr lang="en-US" dirty="0"/>
              <a:t> </a:t>
            </a:r>
            <a:r>
              <a:rPr lang="en-US" dirty="0" smtClean="0"/>
              <a:t>   large </a:t>
            </a:r>
            <a:r>
              <a:rPr lang="en-US" dirty="0"/>
              <a:t>or very small numbers by </a:t>
            </a:r>
            <a:r>
              <a:rPr lang="en-US" dirty="0" smtClean="0"/>
              <a:t>using powers </a:t>
            </a:r>
            <a:r>
              <a:rPr lang="en-US" dirty="0"/>
              <a:t>of 10</a:t>
            </a:r>
          </a:p>
          <a:p>
            <a:pPr marL="0" indent="0">
              <a:buNone/>
            </a:pPr>
            <a:endParaRPr lang="en-US" dirty="0"/>
          </a:p>
          <a:p>
            <a:pPr marL="0" indent="0">
              <a:buNone/>
            </a:pPr>
            <a:r>
              <a:rPr lang="en-US" dirty="0"/>
              <a:t>5. </a:t>
            </a:r>
            <a:r>
              <a:rPr lang="en-US" u="sng" dirty="0"/>
              <a:t>Solar system</a:t>
            </a:r>
            <a:r>
              <a:rPr lang="en-US" dirty="0"/>
              <a:t> – a star(s) and its planets, </a:t>
            </a:r>
            <a:r>
              <a:rPr lang="en-US" dirty="0" smtClean="0"/>
              <a:t>asteroids,</a:t>
            </a:r>
          </a:p>
          <a:p>
            <a:pPr marL="0" indent="0">
              <a:buNone/>
            </a:pPr>
            <a:r>
              <a:rPr lang="en-US" dirty="0"/>
              <a:t> </a:t>
            </a:r>
            <a:r>
              <a:rPr lang="en-US" dirty="0" smtClean="0"/>
              <a:t>   moons</a:t>
            </a:r>
            <a:r>
              <a:rPr lang="en-US" dirty="0"/>
              <a:t>, comets, etc. that orbit that star(s</a:t>
            </a:r>
            <a:r>
              <a:rPr lang="en-US" dirty="0" smtClean="0"/>
              <a:t>)</a:t>
            </a:r>
            <a:endParaRPr lang="en-US" dirty="0"/>
          </a:p>
        </p:txBody>
      </p:sp>
    </p:spTree>
    <p:extLst>
      <p:ext uri="{BB962C8B-B14F-4D97-AF65-F5344CB8AC3E}">
        <p14:creationId xmlns:p14="http://schemas.microsoft.com/office/powerpoint/2010/main" val="300656340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gradFill>
          <a:gsLst>
            <a:gs pos="0">
              <a:srgbClr val="5E9EFF"/>
            </a:gs>
            <a:gs pos="39999">
              <a:srgbClr val="85C2FF"/>
            </a:gs>
            <a:gs pos="70000">
              <a:srgbClr val="C4D6EB"/>
            </a:gs>
            <a:gs pos="100000">
              <a:srgbClr val="FFEBFA"/>
            </a:gs>
          </a:gsLst>
          <a:lin ang="5400000" scaled="0"/>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u="sng" dirty="0"/>
              <a:t>Some definitions which are important</a:t>
            </a:r>
            <a:r>
              <a:rPr lang="en-US" u="sng" dirty="0" smtClean="0"/>
              <a:t>:</a:t>
            </a:r>
            <a:endParaRPr lang="en-US" dirty="0"/>
          </a:p>
        </p:txBody>
      </p:sp>
      <p:sp>
        <p:nvSpPr>
          <p:cNvPr id="3" name="Content Placeholder 2"/>
          <p:cNvSpPr>
            <a:spLocks noGrp="1"/>
          </p:cNvSpPr>
          <p:nvPr>
            <p:ph idx="1"/>
          </p:nvPr>
        </p:nvSpPr>
        <p:spPr/>
        <p:txBody>
          <a:bodyPr/>
          <a:lstStyle/>
          <a:p>
            <a:pPr marL="0" indent="0">
              <a:buNone/>
            </a:pPr>
            <a:r>
              <a:rPr lang="en-US" dirty="0"/>
              <a:t>6. </a:t>
            </a:r>
            <a:r>
              <a:rPr lang="en-US" u="sng" dirty="0"/>
              <a:t>Planet</a:t>
            </a:r>
            <a:r>
              <a:rPr lang="en-US" dirty="0"/>
              <a:t> – a non-luminous body in orbit </a:t>
            </a:r>
            <a:r>
              <a:rPr lang="en-US" dirty="0" smtClean="0"/>
              <a:t>around</a:t>
            </a:r>
          </a:p>
          <a:p>
            <a:pPr marL="0" indent="0">
              <a:buNone/>
            </a:pPr>
            <a:r>
              <a:rPr lang="en-US" dirty="0"/>
              <a:t> </a:t>
            </a:r>
            <a:r>
              <a:rPr lang="en-US" dirty="0" smtClean="0"/>
              <a:t>   a star</a:t>
            </a:r>
            <a:r>
              <a:rPr lang="en-US" dirty="0"/>
              <a:t>, large enough to be spherical and </a:t>
            </a:r>
            <a:r>
              <a:rPr lang="en-US" dirty="0" smtClean="0"/>
              <a:t>to</a:t>
            </a:r>
          </a:p>
          <a:p>
            <a:pPr marL="0" indent="0">
              <a:buNone/>
            </a:pPr>
            <a:r>
              <a:rPr lang="en-US" dirty="0"/>
              <a:t> </a:t>
            </a:r>
            <a:r>
              <a:rPr lang="en-US" dirty="0" smtClean="0"/>
              <a:t>   have cleared </a:t>
            </a:r>
            <a:r>
              <a:rPr lang="en-US" dirty="0"/>
              <a:t>its orbital zone of other objects</a:t>
            </a:r>
          </a:p>
          <a:p>
            <a:pPr marL="0" indent="0">
              <a:buNone/>
            </a:pPr>
            <a:r>
              <a:rPr lang="en-US" dirty="0"/>
              <a:t> </a:t>
            </a:r>
          </a:p>
          <a:p>
            <a:pPr marL="0" indent="0">
              <a:buNone/>
            </a:pPr>
            <a:r>
              <a:rPr lang="en-US" dirty="0"/>
              <a:t>7. </a:t>
            </a:r>
            <a:r>
              <a:rPr lang="en-US" u="sng" dirty="0"/>
              <a:t>Star</a:t>
            </a:r>
            <a:r>
              <a:rPr lang="en-US" dirty="0"/>
              <a:t> – a self-luminous ball of has gas </a:t>
            </a:r>
            <a:r>
              <a:rPr lang="en-US" dirty="0" smtClean="0"/>
              <a:t>that</a:t>
            </a:r>
          </a:p>
          <a:p>
            <a:pPr marL="0" indent="0">
              <a:buNone/>
            </a:pPr>
            <a:r>
              <a:rPr lang="en-US" dirty="0"/>
              <a:t> </a:t>
            </a:r>
            <a:r>
              <a:rPr lang="en-US" dirty="0" smtClean="0"/>
              <a:t>   generates </a:t>
            </a:r>
            <a:r>
              <a:rPr lang="en-US" dirty="0"/>
              <a:t>its own energy by nuclear fusion</a:t>
            </a:r>
          </a:p>
          <a:p>
            <a:endParaRPr lang="en-US" dirty="0"/>
          </a:p>
        </p:txBody>
      </p:sp>
    </p:spTree>
    <p:extLst>
      <p:ext uri="{BB962C8B-B14F-4D97-AF65-F5344CB8AC3E}">
        <p14:creationId xmlns:p14="http://schemas.microsoft.com/office/powerpoint/2010/main" val="388375730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gradFill>
          <a:gsLst>
            <a:gs pos="0">
              <a:srgbClr val="5E9EFF"/>
            </a:gs>
            <a:gs pos="39999">
              <a:srgbClr val="85C2FF"/>
            </a:gs>
            <a:gs pos="70000">
              <a:srgbClr val="C4D6EB"/>
            </a:gs>
            <a:gs pos="100000">
              <a:srgbClr val="FFEBFA"/>
            </a:gs>
          </a:gsLst>
          <a:lin ang="5400000" scaled="0"/>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u="sng" dirty="0"/>
              <a:t>Some definitions which are important</a:t>
            </a:r>
            <a:r>
              <a:rPr lang="en-US" u="sng" dirty="0" smtClean="0"/>
              <a:t>:</a:t>
            </a:r>
            <a:endParaRPr lang="en-US" dirty="0"/>
          </a:p>
        </p:txBody>
      </p:sp>
      <p:sp>
        <p:nvSpPr>
          <p:cNvPr id="3" name="Content Placeholder 2"/>
          <p:cNvSpPr>
            <a:spLocks noGrp="1"/>
          </p:cNvSpPr>
          <p:nvPr>
            <p:ph idx="1"/>
          </p:nvPr>
        </p:nvSpPr>
        <p:spPr/>
        <p:txBody>
          <a:bodyPr/>
          <a:lstStyle/>
          <a:p>
            <a:pPr marL="0" indent="0">
              <a:buNone/>
            </a:pPr>
            <a:r>
              <a:rPr lang="en-US" dirty="0"/>
              <a:t>8.</a:t>
            </a:r>
            <a:r>
              <a:rPr lang="en-US" u="sng" dirty="0"/>
              <a:t> Astronomical unit (AU)</a:t>
            </a:r>
            <a:r>
              <a:rPr lang="en-US" dirty="0"/>
              <a:t> – the average </a:t>
            </a:r>
            <a:r>
              <a:rPr lang="en-US" dirty="0" smtClean="0"/>
              <a:t>distance</a:t>
            </a:r>
          </a:p>
          <a:p>
            <a:pPr marL="0" indent="0">
              <a:buNone/>
            </a:pPr>
            <a:r>
              <a:rPr lang="en-US" dirty="0"/>
              <a:t> </a:t>
            </a:r>
            <a:r>
              <a:rPr lang="en-US" dirty="0" smtClean="0"/>
              <a:t>  from </a:t>
            </a:r>
            <a:r>
              <a:rPr lang="en-US" dirty="0"/>
              <a:t>Earth to the sun, 1.5 x 10</a:t>
            </a:r>
            <a:r>
              <a:rPr lang="en-US" baseline="30000" dirty="0"/>
              <a:t>8</a:t>
            </a:r>
            <a:r>
              <a:rPr lang="en-US" dirty="0"/>
              <a:t> km or </a:t>
            </a:r>
            <a:r>
              <a:rPr lang="en-US" dirty="0" smtClean="0"/>
              <a:t>93</a:t>
            </a:r>
          </a:p>
          <a:p>
            <a:pPr marL="0" indent="0">
              <a:buNone/>
            </a:pPr>
            <a:r>
              <a:rPr lang="en-US" dirty="0"/>
              <a:t> </a:t>
            </a:r>
            <a:r>
              <a:rPr lang="en-US" dirty="0" smtClean="0"/>
              <a:t>  million </a:t>
            </a:r>
            <a:r>
              <a:rPr lang="en-US" dirty="0"/>
              <a:t>miles</a:t>
            </a:r>
          </a:p>
          <a:p>
            <a:pPr marL="0" indent="0">
              <a:buNone/>
            </a:pPr>
            <a:r>
              <a:rPr lang="en-US" dirty="0"/>
              <a:t> </a:t>
            </a:r>
          </a:p>
          <a:p>
            <a:pPr marL="0" indent="0">
              <a:buNone/>
            </a:pPr>
            <a:r>
              <a:rPr lang="en-US" dirty="0"/>
              <a:t>9.</a:t>
            </a:r>
            <a:r>
              <a:rPr lang="en-US" u="sng" dirty="0"/>
              <a:t> Light year (</a:t>
            </a:r>
            <a:r>
              <a:rPr lang="en-US" u="sng" dirty="0" err="1"/>
              <a:t>ly</a:t>
            </a:r>
            <a:r>
              <a:rPr lang="en-US" u="sng" dirty="0"/>
              <a:t>)</a:t>
            </a:r>
            <a:r>
              <a:rPr lang="en-US" dirty="0"/>
              <a:t>– unit of distance equal to </a:t>
            </a:r>
            <a:r>
              <a:rPr lang="en-US" dirty="0" smtClean="0"/>
              <a:t>the</a:t>
            </a:r>
          </a:p>
          <a:p>
            <a:pPr marL="0" indent="0">
              <a:buNone/>
            </a:pPr>
            <a:r>
              <a:rPr lang="en-US" dirty="0"/>
              <a:t> </a:t>
            </a:r>
            <a:r>
              <a:rPr lang="en-US" dirty="0" smtClean="0"/>
              <a:t>  distance </a:t>
            </a:r>
            <a:r>
              <a:rPr lang="en-US" dirty="0"/>
              <a:t>light travels in one year </a:t>
            </a:r>
          </a:p>
          <a:p>
            <a:endParaRPr lang="en-US" dirty="0"/>
          </a:p>
        </p:txBody>
      </p:sp>
    </p:spTree>
    <p:extLst>
      <p:ext uri="{BB962C8B-B14F-4D97-AF65-F5344CB8AC3E}">
        <p14:creationId xmlns:p14="http://schemas.microsoft.com/office/powerpoint/2010/main" val="304866179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gradFill>
          <a:gsLst>
            <a:gs pos="0">
              <a:srgbClr val="5E9EFF"/>
            </a:gs>
            <a:gs pos="39999">
              <a:srgbClr val="85C2FF"/>
            </a:gs>
            <a:gs pos="70000">
              <a:srgbClr val="C4D6EB"/>
            </a:gs>
            <a:gs pos="100000">
              <a:srgbClr val="FFEBFA"/>
            </a:gs>
          </a:gsLst>
          <a:lin ang="5400000" scaled="0"/>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u="sng" dirty="0" smtClean="0"/>
              <a:t>Some definitions which are important:</a:t>
            </a:r>
            <a:endParaRPr lang="en-US" dirty="0"/>
          </a:p>
        </p:txBody>
      </p:sp>
      <p:sp>
        <p:nvSpPr>
          <p:cNvPr id="3" name="Content Placeholder 2"/>
          <p:cNvSpPr>
            <a:spLocks noGrp="1"/>
          </p:cNvSpPr>
          <p:nvPr>
            <p:ph idx="1"/>
          </p:nvPr>
        </p:nvSpPr>
        <p:spPr>
          <a:xfrm>
            <a:off x="457200" y="1295400"/>
            <a:ext cx="8229600" cy="5181600"/>
          </a:xfrm>
        </p:spPr>
        <p:txBody>
          <a:bodyPr>
            <a:normAutofit fontScale="92500" lnSpcReduction="10000"/>
          </a:bodyPr>
          <a:lstStyle/>
          <a:p>
            <a:pPr marL="0" indent="0">
              <a:buNone/>
            </a:pPr>
            <a:r>
              <a:rPr lang="en-US" dirty="0"/>
              <a:t>10. </a:t>
            </a:r>
            <a:r>
              <a:rPr lang="en-US" u="sng" dirty="0"/>
              <a:t>Galaxy</a:t>
            </a:r>
            <a:r>
              <a:rPr lang="en-US" dirty="0"/>
              <a:t> – a large system of stars, star </a:t>
            </a:r>
            <a:r>
              <a:rPr lang="en-US" dirty="0" smtClean="0"/>
              <a:t>clusters,</a:t>
            </a:r>
          </a:p>
          <a:p>
            <a:pPr marL="0" indent="0">
              <a:buNone/>
            </a:pPr>
            <a:r>
              <a:rPr lang="en-US" dirty="0"/>
              <a:t> </a:t>
            </a:r>
            <a:r>
              <a:rPr lang="en-US" dirty="0" smtClean="0"/>
              <a:t>      gas</a:t>
            </a:r>
            <a:r>
              <a:rPr lang="en-US" dirty="0"/>
              <a:t>, dust, and nebulae orbiting a </a:t>
            </a:r>
            <a:r>
              <a:rPr lang="en-US" dirty="0" smtClean="0"/>
              <a:t>common</a:t>
            </a:r>
          </a:p>
          <a:p>
            <a:pPr marL="0" indent="0">
              <a:buNone/>
            </a:pPr>
            <a:r>
              <a:rPr lang="en-US" dirty="0"/>
              <a:t> </a:t>
            </a:r>
            <a:r>
              <a:rPr lang="en-US" dirty="0" smtClean="0"/>
              <a:t>      center </a:t>
            </a:r>
            <a:r>
              <a:rPr lang="en-US" dirty="0"/>
              <a:t>of mass</a:t>
            </a:r>
          </a:p>
          <a:p>
            <a:pPr marL="0" indent="0">
              <a:buNone/>
            </a:pPr>
            <a:endParaRPr lang="en-US" dirty="0"/>
          </a:p>
          <a:p>
            <a:pPr marL="0" indent="0">
              <a:buNone/>
            </a:pPr>
            <a:r>
              <a:rPr lang="en-US" dirty="0"/>
              <a:t>11. </a:t>
            </a:r>
            <a:r>
              <a:rPr lang="en-US" u="sng" dirty="0"/>
              <a:t>Milky Way Galaxy</a:t>
            </a:r>
            <a:r>
              <a:rPr lang="en-US" dirty="0"/>
              <a:t> – the spiral galaxy </a:t>
            </a:r>
            <a:r>
              <a:rPr lang="en-US" dirty="0" smtClean="0"/>
              <a:t>containing</a:t>
            </a:r>
          </a:p>
          <a:p>
            <a:pPr marL="0" indent="0">
              <a:buNone/>
            </a:pPr>
            <a:r>
              <a:rPr lang="en-US" dirty="0"/>
              <a:t> </a:t>
            </a:r>
            <a:r>
              <a:rPr lang="en-US" dirty="0" smtClean="0"/>
              <a:t>      our </a:t>
            </a:r>
            <a:r>
              <a:rPr lang="en-US" dirty="0"/>
              <a:t>solar system</a:t>
            </a:r>
          </a:p>
          <a:p>
            <a:pPr marL="0" indent="0">
              <a:buNone/>
            </a:pPr>
            <a:r>
              <a:rPr lang="en-US" dirty="0"/>
              <a:t> </a:t>
            </a:r>
          </a:p>
          <a:p>
            <a:pPr marL="0" indent="0">
              <a:buNone/>
            </a:pPr>
            <a:r>
              <a:rPr lang="en-US" dirty="0"/>
              <a:t>12. </a:t>
            </a:r>
            <a:r>
              <a:rPr lang="en-US" u="sng" dirty="0"/>
              <a:t>Cluster</a:t>
            </a:r>
            <a:r>
              <a:rPr lang="en-US" dirty="0"/>
              <a:t> – a grouping of galaxies bound </a:t>
            </a:r>
            <a:r>
              <a:rPr lang="en-US" dirty="0" smtClean="0"/>
              <a:t>together</a:t>
            </a:r>
          </a:p>
          <a:p>
            <a:pPr marL="0" indent="0">
              <a:buNone/>
            </a:pPr>
            <a:r>
              <a:rPr lang="en-US" dirty="0"/>
              <a:t> </a:t>
            </a:r>
            <a:r>
              <a:rPr lang="en-US" dirty="0" smtClean="0"/>
              <a:t>      by </a:t>
            </a:r>
            <a:r>
              <a:rPr lang="en-US" dirty="0"/>
              <a:t>the exerted gravity of the galaxies on </a:t>
            </a:r>
            <a:r>
              <a:rPr lang="en-US" dirty="0" smtClean="0"/>
              <a:t>each</a:t>
            </a:r>
          </a:p>
          <a:p>
            <a:pPr marL="0" indent="0">
              <a:buNone/>
            </a:pPr>
            <a:r>
              <a:rPr lang="en-US" dirty="0"/>
              <a:t> </a:t>
            </a:r>
            <a:r>
              <a:rPr lang="en-US" dirty="0" smtClean="0"/>
              <a:t>      other</a:t>
            </a:r>
            <a:endParaRPr lang="en-US" dirty="0"/>
          </a:p>
          <a:p>
            <a:endParaRPr lang="en-US" dirty="0"/>
          </a:p>
        </p:txBody>
      </p:sp>
    </p:spTree>
    <p:extLst>
      <p:ext uri="{BB962C8B-B14F-4D97-AF65-F5344CB8AC3E}">
        <p14:creationId xmlns:p14="http://schemas.microsoft.com/office/powerpoint/2010/main" val="864365078"/>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gradFill>
          <a:gsLst>
            <a:gs pos="0">
              <a:srgbClr val="5E9EFF"/>
            </a:gs>
            <a:gs pos="39999">
              <a:srgbClr val="85C2FF"/>
            </a:gs>
            <a:gs pos="70000">
              <a:srgbClr val="C4D6EB"/>
            </a:gs>
            <a:gs pos="100000">
              <a:srgbClr val="FFEBFA"/>
            </a:gs>
          </a:gsLst>
          <a:lin ang="5400000" scaled="0"/>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3600" u="sng" dirty="0"/>
              <a:t>Where is the Earth in relation to the sun, the planets, the stars, and the galaxies</a:t>
            </a:r>
            <a:r>
              <a:rPr lang="en-US" sz="3600" u="sng" dirty="0" smtClean="0"/>
              <a:t>?</a:t>
            </a:r>
            <a:endParaRPr lang="en-US" dirty="0"/>
          </a:p>
        </p:txBody>
      </p:sp>
      <p:sp>
        <p:nvSpPr>
          <p:cNvPr id="3" name="Content Placeholder 2"/>
          <p:cNvSpPr>
            <a:spLocks noGrp="1"/>
          </p:cNvSpPr>
          <p:nvPr>
            <p:ph idx="1"/>
          </p:nvPr>
        </p:nvSpPr>
        <p:spPr>
          <a:xfrm>
            <a:off x="304800" y="1371600"/>
            <a:ext cx="8686800" cy="5334000"/>
          </a:xfrm>
        </p:spPr>
        <p:txBody>
          <a:bodyPr/>
          <a:lstStyle/>
          <a:p>
            <a:r>
              <a:rPr lang="en-US" dirty="0" smtClean="0"/>
              <a:t>You </a:t>
            </a:r>
            <a:r>
              <a:rPr lang="en-US" dirty="0"/>
              <a:t>live on planet Earth, which orbits our star, the sun, once a year.</a:t>
            </a:r>
          </a:p>
          <a:p>
            <a:endParaRPr lang="en-US" dirty="0"/>
          </a:p>
        </p:txBody>
      </p:sp>
      <p:pic>
        <p:nvPicPr>
          <p:cNvPr id="11266" name="Picture 2" descr="http://2.bp.blogspot.com/-O7XgTtEFh2c/T_R4o4Qt2GI/AAAAAAAADt0/p9Rl7A1aUm8/s1600/EarthOrbit.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31120" y="2438400"/>
            <a:ext cx="6903206" cy="4267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41078199"/>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gradFill>
          <a:gsLst>
            <a:gs pos="0">
              <a:srgbClr val="5E9EFF"/>
            </a:gs>
            <a:gs pos="39999">
              <a:srgbClr val="85C2FF"/>
            </a:gs>
            <a:gs pos="70000">
              <a:srgbClr val="C4D6EB"/>
            </a:gs>
            <a:gs pos="100000">
              <a:srgbClr val="FFEBFA"/>
            </a:gs>
          </a:gsLst>
          <a:lin ang="5400000" scaled="0"/>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200" u="sng" dirty="0" smtClean="0"/>
              <a:t>Where is the Earth in relation to the sun, the planets, the stars, and the galaxies?</a:t>
            </a:r>
            <a:endParaRPr lang="en-US" sz="3200" dirty="0"/>
          </a:p>
        </p:txBody>
      </p:sp>
      <p:sp>
        <p:nvSpPr>
          <p:cNvPr id="3" name="Content Placeholder 2"/>
          <p:cNvSpPr>
            <a:spLocks noGrp="1"/>
          </p:cNvSpPr>
          <p:nvPr>
            <p:ph idx="1"/>
          </p:nvPr>
        </p:nvSpPr>
        <p:spPr/>
        <p:txBody>
          <a:bodyPr/>
          <a:lstStyle/>
          <a:p>
            <a:r>
              <a:rPr lang="en-US" dirty="0" smtClean="0"/>
              <a:t>As </a:t>
            </a:r>
            <a:r>
              <a:rPr lang="en-US" dirty="0"/>
              <a:t>Earth rotates once a day you see the sun rise and set.</a:t>
            </a:r>
          </a:p>
          <a:p>
            <a:endParaRPr lang="en-US" dirty="0"/>
          </a:p>
        </p:txBody>
      </p:sp>
      <p:pic>
        <p:nvPicPr>
          <p:cNvPr id="12290" name="Picture 2" descr="http://2.bp.blogspot.com/-MLLWdFLTT40/Ti3zK3-F_zI/AAAAAAAAACA/HXI7rLWOjj4/s1600/iygl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657600" y="2438400"/>
            <a:ext cx="5153025" cy="4099187"/>
          </a:xfrm>
          <a:prstGeom prst="rect">
            <a:avLst/>
          </a:prstGeom>
          <a:noFill/>
          <a:extLst>
            <a:ext uri="{909E8E84-426E-40DD-AFC4-6F175D3DCCD1}">
              <a14:hiddenFill xmlns:a14="http://schemas.microsoft.com/office/drawing/2010/main">
                <a:solidFill>
                  <a:srgbClr val="FFFFFF"/>
                </a:solidFill>
              </a14:hiddenFill>
            </a:ext>
          </a:extLst>
        </p:spPr>
      </p:pic>
      <p:pic>
        <p:nvPicPr>
          <p:cNvPr id="12292" name="Picture 4" descr="http://media-cdn.tripadvisor.com/media/photo-s/01/03/5f/29/sunrise-at-high-noon.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5575" y="3320321"/>
            <a:ext cx="3117569" cy="233534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78339963"/>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15962"/>
          </a:xfrm>
        </p:spPr>
        <p:txBody>
          <a:bodyPr>
            <a:noAutofit/>
          </a:bodyPr>
          <a:lstStyle/>
          <a:p>
            <a:r>
              <a:rPr lang="en-US" sz="3200" u="sng" dirty="0" smtClean="0">
                <a:solidFill>
                  <a:schemeClr val="bg1"/>
                </a:solidFill>
              </a:rPr>
              <a:t>Where is the Earth in relation to the sun, the planets, the stars, and the galaxies?</a:t>
            </a:r>
            <a:endParaRPr lang="en-US" sz="3200" dirty="0">
              <a:solidFill>
                <a:schemeClr val="bg1"/>
              </a:solidFill>
            </a:endParaRPr>
          </a:p>
        </p:txBody>
      </p:sp>
      <p:sp>
        <p:nvSpPr>
          <p:cNvPr id="3" name="Content Placeholder 2"/>
          <p:cNvSpPr>
            <a:spLocks noGrp="1"/>
          </p:cNvSpPr>
          <p:nvPr>
            <p:ph idx="1"/>
          </p:nvPr>
        </p:nvSpPr>
        <p:spPr>
          <a:xfrm>
            <a:off x="76200" y="1219201"/>
            <a:ext cx="8915400" cy="4267200"/>
          </a:xfrm>
        </p:spPr>
        <p:txBody>
          <a:bodyPr/>
          <a:lstStyle/>
          <a:p>
            <a:r>
              <a:rPr lang="en-US" dirty="0" smtClean="0">
                <a:solidFill>
                  <a:schemeClr val="bg1"/>
                </a:solidFill>
              </a:rPr>
              <a:t>The </a:t>
            </a:r>
            <a:r>
              <a:rPr lang="en-US" dirty="0">
                <a:solidFill>
                  <a:schemeClr val="bg1"/>
                </a:solidFill>
              </a:rPr>
              <a:t>other major planets in our solar system, Mercury, Venus, Mars, Jupiter, Saturn, </a:t>
            </a:r>
            <a:r>
              <a:rPr lang="en-US" dirty="0" smtClean="0">
                <a:solidFill>
                  <a:schemeClr val="bg1"/>
                </a:solidFill>
              </a:rPr>
              <a:t>Uranus, Neptune</a:t>
            </a:r>
            <a:r>
              <a:rPr lang="en-US" dirty="0">
                <a:solidFill>
                  <a:schemeClr val="bg1"/>
                </a:solidFill>
              </a:rPr>
              <a:t>, (and Pluto), also orbit our sun in elliptical paths, some more circular than others.</a:t>
            </a:r>
          </a:p>
          <a:p>
            <a:endParaRPr lang="en-US" dirty="0"/>
          </a:p>
        </p:txBody>
      </p:sp>
      <p:pic>
        <p:nvPicPr>
          <p:cNvPr id="13314" name="Picture 2" descr="http://suhailrafidi.files.wordpress.com/2012/08/orbits-after-kepler.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00200" y="3200400"/>
            <a:ext cx="6181725" cy="35433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07306097"/>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15962"/>
          </a:xfrm>
        </p:spPr>
        <p:txBody>
          <a:bodyPr>
            <a:noAutofit/>
          </a:bodyPr>
          <a:lstStyle/>
          <a:p>
            <a:r>
              <a:rPr lang="en-US" sz="3200" u="sng" dirty="0" smtClean="0">
                <a:solidFill>
                  <a:schemeClr val="bg1"/>
                </a:solidFill>
              </a:rPr>
              <a:t>Where is the Earth in relation to the sun, the planets, the stars, and the galaxies?</a:t>
            </a:r>
            <a:endParaRPr lang="en-US" sz="3200" dirty="0">
              <a:solidFill>
                <a:schemeClr val="bg1"/>
              </a:solidFill>
            </a:endParaRPr>
          </a:p>
        </p:txBody>
      </p:sp>
      <p:sp>
        <p:nvSpPr>
          <p:cNvPr id="3" name="Content Placeholder 2"/>
          <p:cNvSpPr>
            <a:spLocks noGrp="1"/>
          </p:cNvSpPr>
          <p:nvPr>
            <p:ph idx="1"/>
          </p:nvPr>
        </p:nvSpPr>
        <p:spPr>
          <a:xfrm>
            <a:off x="457200" y="1143000"/>
            <a:ext cx="8229600" cy="2362200"/>
          </a:xfrm>
        </p:spPr>
        <p:txBody>
          <a:bodyPr/>
          <a:lstStyle/>
          <a:p>
            <a:r>
              <a:rPr lang="en-US" dirty="0" smtClean="0">
                <a:solidFill>
                  <a:schemeClr val="bg1"/>
                </a:solidFill>
              </a:rPr>
              <a:t>Our </a:t>
            </a:r>
            <a:r>
              <a:rPr lang="en-US" dirty="0">
                <a:solidFill>
                  <a:schemeClr val="bg1"/>
                </a:solidFill>
              </a:rPr>
              <a:t>sun is just one out of the billions of stars that fill our home galaxy, the Milky Way, </a:t>
            </a:r>
            <a:r>
              <a:rPr lang="en-US" dirty="0" smtClean="0">
                <a:solidFill>
                  <a:schemeClr val="bg1"/>
                </a:solidFill>
              </a:rPr>
              <a:t>which is </a:t>
            </a:r>
            <a:r>
              <a:rPr lang="en-US" dirty="0">
                <a:solidFill>
                  <a:schemeClr val="bg1"/>
                </a:solidFill>
              </a:rPr>
              <a:t>thought to be a spiral galaxy.</a:t>
            </a:r>
          </a:p>
          <a:p>
            <a:endParaRPr lang="en-US" dirty="0"/>
          </a:p>
        </p:txBody>
      </p:sp>
      <p:pic>
        <p:nvPicPr>
          <p:cNvPr id="14338" name="Picture 2" descr="http://www.nasa.gov/images/content/706436main_20121114-304-193Blend_M6-orig_full.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8170" y="4038600"/>
            <a:ext cx="1524000" cy="1524000"/>
          </a:xfrm>
          <a:prstGeom prst="rect">
            <a:avLst/>
          </a:prstGeom>
          <a:noFill/>
          <a:extLst>
            <a:ext uri="{909E8E84-426E-40DD-AFC4-6F175D3DCCD1}">
              <a14:hiddenFill xmlns:a14="http://schemas.microsoft.com/office/drawing/2010/main">
                <a:solidFill>
                  <a:srgbClr val="FFFFFF"/>
                </a:solidFill>
              </a14:hiddenFill>
            </a:ext>
          </a:extLst>
        </p:spPr>
      </p:pic>
      <p:pic>
        <p:nvPicPr>
          <p:cNvPr id="14340" name="Picture 4" descr="http://msnbcmedia2.msn.com/i/msnbc/Components/Photos/060227/060227_milkywaymap_bcol_10a.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59861" y="2743200"/>
            <a:ext cx="7584139" cy="4114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3292401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gradFill>
          <a:gsLst>
            <a:gs pos="0">
              <a:srgbClr val="5E9EFF"/>
            </a:gs>
            <a:gs pos="39999">
              <a:srgbClr val="85C2FF"/>
            </a:gs>
            <a:gs pos="70000">
              <a:srgbClr val="C4D6EB"/>
            </a:gs>
            <a:gs pos="100000">
              <a:srgbClr val="FFEBFA"/>
            </a:gs>
          </a:gsLst>
          <a:lin ang="5400000" scaled="0"/>
        </a:grad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609600"/>
            <a:ext cx="8229600" cy="5516563"/>
          </a:xfrm>
        </p:spPr>
        <p:txBody>
          <a:bodyPr/>
          <a:lstStyle/>
          <a:p>
            <a:pPr marL="0" indent="0">
              <a:buNone/>
            </a:pPr>
            <a:r>
              <a:rPr lang="en-US" dirty="0"/>
              <a:t>“The longest journey begins with a single step” </a:t>
            </a:r>
            <a:endParaRPr lang="en-US" dirty="0" smtClean="0"/>
          </a:p>
          <a:p>
            <a:pPr marL="0" indent="0">
              <a:buNone/>
            </a:pPr>
            <a:r>
              <a:rPr lang="en-US" dirty="0"/>
              <a:t> </a:t>
            </a:r>
            <a:r>
              <a:rPr lang="en-US" dirty="0" smtClean="0"/>
              <a:t>     – </a:t>
            </a:r>
            <a:r>
              <a:rPr lang="en-US" dirty="0"/>
              <a:t>Lao </a:t>
            </a:r>
            <a:r>
              <a:rPr lang="en-US" dirty="0" err="1"/>
              <a:t>Tse</a:t>
            </a:r>
            <a:endParaRPr lang="en-US" dirty="0"/>
          </a:p>
          <a:p>
            <a:endParaRPr lang="en-US" dirty="0"/>
          </a:p>
        </p:txBody>
      </p:sp>
      <p:pic>
        <p:nvPicPr>
          <p:cNvPr id="4098" name="Picture 2" descr="http://www.lightascension.com/images/lao-tse.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267200" y="1459345"/>
            <a:ext cx="4429125" cy="4993045"/>
          </a:xfrm>
          <a:prstGeom prst="rect">
            <a:avLst/>
          </a:prstGeom>
          <a:noFill/>
          <a:extLst>
            <a:ext uri="{909E8E84-426E-40DD-AFC4-6F175D3DCCD1}">
              <a14:hiddenFill xmlns:a14="http://schemas.microsoft.com/office/drawing/2010/main">
                <a:solidFill>
                  <a:srgbClr val="FFFFFF"/>
                </a:solidFill>
              </a14:hiddenFill>
            </a:ext>
          </a:extLst>
        </p:spPr>
      </p:pic>
      <p:pic>
        <p:nvPicPr>
          <p:cNvPr id="4100" name="Picture 4" descr="http://thegrowingarts.com/wp-content/uploads/2010/08/stone-path-with-alge.bmp"/>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11200" y="1806574"/>
            <a:ext cx="3295650" cy="49434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51458075"/>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563562"/>
          </a:xfrm>
        </p:spPr>
        <p:txBody>
          <a:bodyPr>
            <a:noAutofit/>
          </a:bodyPr>
          <a:lstStyle/>
          <a:p>
            <a:r>
              <a:rPr lang="en-US" sz="3200" u="sng" dirty="0" smtClean="0">
                <a:solidFill>
                  <a:schemeClr val="bg1"/>
                </a:solidFill>
              </a:rPr>
              <a:t>Where is the Earth in relation to the sun, the planets, the stars, and the galaxies?</a:t>
            </a:r>
            <a:endParaRPr lang="en-US" sz="3200" dirty="0">
              <a:solidFill>
                <a:schemeClr val="bg1"/>
              </a:solidFill>
            </a:endParaRPr>
          </a:p>
        </p:txBody>
      </p:sp>
      <p:sp>
        <p:nvSpPr>
          <p:cNvPr id="3" name="Content Placeholder 2"/>
          <p:cNvSpPr>
            <a:spLocks noGrp="1"/>
          </p:cNvSpPr>
          <p:nvPr>
            <p:ph idx="1"/>
          </p:nvPr>
        </p:nvSpPr>
        <p:spPr>
          <a:xfrm>
            <a:off x="457200" y="1143000"/>
            <a:ext cx="8229600" cy="4983163"/>
          </a:xfrm>
        </p:spPr>
        <p:txBody>
          <a:bodyPr/>
          <a:lstStyle/>
          <a:p>
            <a:r>
              <a:rPr lang="en-US" dirty="0" smtClean="0">
                <a:solidFill>
                  <a:schemeClr val="bg1"/>
                </a:solidFill>
              </a:rPr>
              <a:t>The </a:t>
            </a:r>
            <a:r>
              <a:rPr lang="en-US" dirty="0">
                <a:solidFill>
                  <a:schemeClr val="bg1"/>
                </a:solidFill>
              </a:rPr>
              <a:t>Milky Way Galaxy is just one of billions of galaxies arranged in great clusters, </a:t>
            </a:r>
            <a:r>
              <a:rPr lang="en-US" dirty="0" smtClean="0">
                <a:solidFill>
                  <a:schemeClr val="bg1"/>
                </a:solidFill>
              </a:rPr>
              <a:t>clouds, walls</a:t>
            </a:r>
            <a:r>
              <a:rPr lang="en-US" dirty="0">
                <a:solidFill>
                  <a:schemeClr val="bg1"/>
                </a:solidFill>
              </a:rPr>
              <a:t>, and filaments that fill the universe.</a:t>
            </a:r>
          </a:p>
          <a:p>
            <a:endParaRPr lang="en-US" dirty="0"/>
          </a:p>
        </p:txBody>
      </p:sp>
      <p:pic>
        <p:nvPicPr>
          <p:cNvPr id="15362" name="Picture 2" descr="http://www.mistisoftware.com/astronomy/images/PerseusCluster_041008_041214_2000.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524000" y="2749114"/>
            <a:ext cx="6172200" cy="40996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92304387"/>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gradFill>
          <a:gsLst>
            <a:gs pos="0">
              <a:srgbClr val="5E9EFF"/>
            </a:gs>
            <a:gs pos="39999">
              <a:srgbClr val="85C2FF"/>
            </a:gs>
            <a:gs pos="70000">
              <a:srgbClr val="C4D6EB"/>
            </a:gs>
            <a:gs pos="100000">
              <a:srgbClr val="FFEBFA"/>
            </a:gs>
          </a:gsLst>
          <a:lin ang="5400000" scaled="0"/>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600" u="sng" dirty="0"/>
              <a:t>How do astronomers describe distances</a:t>
            </a:r>
            <a:r>
              <a:rPr lang="en-US" sz="3600" u="sng" dirty="0" smtClean="0"/>
              <a:t>?</a:t>
            </a:r>
            <a:endParaRPr lang="en-US" sz="3600" dirty="0"/>
          </a:p>
        </p:txBody>
      </p:sp>
      <p:sp>
        <p:nvSpPr>
          <p:cNvPr id="3" name="Content Placeholder 2"/>
          <p:cNvSpPr>
            <a:spLocks noGrp="1"/>
          </p:cNvSpPr>
          <p:nvPr>
            <p:ph idx="1"/>
          </p:nvPr>
        </p:nvSpPr>
        <p:spPr/>
        <p:txBody>
          <a:bodyPr/>
          <a:lstStyle/>
          <a:p>
            <a:r>
              <a:rPr lang="en-US" dirty="0" smtClean="0"/>
              <a:t>Astronomers </a:t>
            </a:r>
            <a:r>
              <a:rPr lang="en-US" dirty="0"/>
              <a:t>use scientific notation for very large or very small numbers.</a:t>
            </a:r>
          </a:p>
          <a:p>
            <a:endParaRPr lang="en-US" dirty="0"/>
          </a:p>
        </p:txBody>
      </p:sp>
      <p:pic>
        <p:nvPicPr>
          <p:cNvPr id="16386" name="Picture 2" descr="http://3.bp.blogspot.com/_4L5jTE0SDxE/TJ1kWwOR-dI/AAAAAAAAAAM/QoV-pZ2QTp0/s1600/scientific.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52599" y="2819400"/>
            <a:ext cx="6391275" cy="3581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97871412"/>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gradFill>
          <a:gsLst>
            <a:gs pos="0">
              <a:srgbClr val="5E9EFF"/>
            </a:gs>
            <a:gs pos="39999">
              <a:srgbClr val="85C2FF"/>
            </a:gs>
            <a:gs pos="70000">
              <a:srgbClr val="C4D6EB"/>
            </a:gs>
            <a:gs pos="100000">
              <a:srgbClr val="FFEBFA"/>
            </a:gs>
          </a:gsLst>
          <a:lin ang="5400000" scaled="0"/>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600" u="sng" dirty="0"/>
              <a:t>How do astronomers describe distances</a:t>
            </a:r>
            <a:r>
              <a:rPr lang="en-US" sz="3600" u="sng" dirty="0" smtClean="0"/>
              <a:t>?</a:t>
            </a:r>
            <a:endParaRPr lang="en-US" sz="3600" dirty="0"/>
          </a:p>
        </p:txBody>
      </p:sp>
      <p:sp>
        <p:nvSpPr>
          <p:cNvPr id="3" name="Content Placeholder 2"/>
          <p:cNvSpPr>
            <a:spLocks noGrp="1"/>
          </p:cNvSpPr>
          <p:nvPr>
            <p:ph idx="1"/>
          </p:nvPr>
        </p:nvSpPr>
        <p:spPr>
          <a:xfrm>
            <a:off x="152400" y="1600200"/>
            <a:ext cx="4191000" cy="4525963"/>
          </a:xfrm>
        </p:spPr>
        <p:txBody>
          <a:bodyPr/>
          <a:lstStyle/>
          <a:p>
            <a:r>
              <a:rPr lang="en-US" dirty="0" smtClean="0"/>
              <a:t>Astronomers </a:t>
            </a:r>
            <a:r>
              <a:rPr lang="en-US" dirty="0"/>
              <a:t>have invented new units of measure such as the Astronomical Unit (AU), </a:t>
            </a:r>
            <a:r>
              <a:rPr lang="en-US" dirty="0" smtClean="0"/>
              <a:t>where one </a:t>
            </a:r>
            <a:r>
              <a:rPr lang="en-US" dirty="0"/>
              <a:t>AU is equal to Earth’s average distance from the sun.</a:t>
            </a:r>
          </a:p>
          <a:p>
            <a:endParaRPr lang="en-US" dirty="0"/>
          </a:p>
        </p:txBody>
      </p:sp>
      <p:pic>
        <p:nvPicPr>
          <p:cNvPr id="17410" name="Picture 2" descr="http://www.school-for-champions.com/astronomy/images/astronomical_distances-au.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38472" y="1371600"/>
            <a:ext cx="4681728" cy="4876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24502585"/>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bg>
      <p:bgPr>
        <a:gradFill>
          <a:gsLst>
            <a:gs pos="0">
              <a:srgbClr val="5E9EFF"/>
            </a:gs>
            <a:gs pos="39999">
              <a:srgbClr val="85C2FF"/>
            </a:gs>
            <a:gs pos="70000">
              <a:srgbClr val="C4D6EB"/>
            </a:gs>
            <a:gs pos="100000">
              <a:srgbClr val="FFEBFA"/>
            </a:gs>
          </a:gsLst>
          <a:lin ang="5400000" scaled="0"/>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u="sng" dirty="0"/>
              <a:t>How do astronomers describe distances</a:t>
            </a:r>
            <a:r>
              <a:rPr lang="en-US" sz="3600" u="sng" dirty="0" smtClean="0"/>
              <a:t>?</a:t>
            </a:r>
            <a:endParaRPr lang="en-US" sz="3600" dirty="0"/>
          </a:p>
        </p:txBody>
      </p:sp>
      <p:sp>
        <p:nvSpPr>
          <p:cNvPr id="3" name="Content Placeholder 2"/>
          <p:cNvSpPr>
            <a:spLocks noGrp="1"/>
          </p:cNvSpPr>
          <p:nvPr>
            <p:ph idx="1"/>
          </p:nvPr>
        </p:nvSpPr>
        <p:spPr/>
        <p:txBody>
          <a:bodyPr/>
          <a:lstStyle/>
          <a:p>
            <a:r>
              <a:rPr lang="en-US" dirty="0" smtClean="0"/>
              <a:t>For </a:t>
            </a:r>
            <a:r>
              <a:rPr lang="en-US" dirty="0"/>
              <a:t>example: </a:t>
            </a:r>
            <a:endParaRPr lang="en-US" dirty="0" smtClean="0"/>
          </a:p>
          <a:p>
            <a:pPr marL="0" indent="0" algn="ctr">
              <a:buNone/>
            </a:pPr>
            <a:r>
              <a:rPr lang="en-US" dirty="0" smtClean="0"/>
              <a:t>Earth’s </a:t>
            </a:r>
            <a:r>
              <a:rPr lang="en-US" dirty="0"/>
              <a:t>orbit = 1 </a:t>
            </a:r>
            <a:r>
              <a:rPr lang="en-US" dirty="0" smtClean="0"/>
              <a:t>AU</a:t>
            </a:r>
          </a:p>
          <a:p>
            <a:pPr marL="0" indent="0" algn="ctr">
              <a:buNone/>
            </a:pPr>
            <a:r>
              <a:rPr lang="en-US" dirty="0" smtClean="0"/>
              <a:t>Mars</a:t>
            </a:r>
            <a:r>
              <a:rPr lang="en-US" dirty="0"/>
              <a:t>’ orbit = 1.5 </a:t>
            </a:r>
            <a:r>
              <a:rPr lang="en-US" dirty="0" smtClean="0"/>
              <a:t>AU</a:t>
            </a:r>
          </a:p>
          <a:p>
            <a:pPr marL="0" indent="0" algn="ctr">
              <a:buNone/>
            </a:pPr>
            <a:r>
              <a:rPr lang="en-US" dirty="0" smtClean="0"/>
              <a:t>Venus</a:t>
            </a:r>
            <a:r>
              <a:rPr lang="en-US" dirty="0"/>
              <a:t>’ orbit = 0.7 AU</a:t>
            </a:r>
          </a:p>
          <a:p>
            <a:endParaRPr lang="en-US" dirty="0"/>
          </a:p>
        </p:txBody>
      </p:sp>
    </p:spTree>
    <p:extLst>
      <p:ext uri="{BB962C8B-B14F-4D97-AF65-F5344CB8AC3E}">
        <p14:creationId xmlns:p14="http://schemas.microsoft.com/office/powerpoint/2010/main" val="2108777127"/>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bg>
      <p:bgPr>
        <a:gradFill>
          <a:gsLst>
            <a:gs pos="0">
              <a:srgbClr val="5E9EFF"/>
            </a:gs>
            <a:gs pos="39999">
              <a:srgbClr val="85C2FF"/>
            </a:gs>
            <a:gs pos="70000">
              <a:srgbClr val="C4D6EB"/>
            </a:gs>
            <a:gs pos="100000">
              <a:srgbClr val="FFEBFA"/>
            </a:gs>
          </a:gsLst>
          <a:lin ang="5400000" scaled="0"/>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487362"/>
          </a:xfrm>
        </p:spPr>
        <p:txBody>
          <a:bodyPr>
            <a:normAutofit fontScale="90000"/>
          </a:bodyPr>
          <a:lstStyle/>
          <a:p>
            <a:r>
              <a:rPr lang="en-US" sz="3600" u="sng" dirty="0"/>
              <a:t>How do astronomers describe distances</a:t>
            </a:r>
            <a:r>
              <a:rPr lang="en-US" sz="3600" u="sng" dirty="0" smtClean="0"/>
              <a:t>?</a:t>
            </a:r>
            <a:endParaRPr lang="en-US" sz="3600" dirty="0"/>
          </a:p>
        </p:txBody>
      </p:sp>
      <p:sp>
        <p:nvSpPr>
          <p:cNvPr id="3" name="Content Placeholder 2"/>
          <p:cNvSpPr>
            <a:spLocks noGrp="1"/>
          </p:cNvSpPr>
          <p:nvPr>
            <p:ph idx="1"/>
          </p:nvPr>
        </p:nvSpPr>
        <p:spPr>
          <a:xfrm>
            <a:off x="282286" y="838200"/>
            <a:ext cx="8229600" cy="5257800"/>
          </a:xfrm>
        </p:spPr>
        <p:txBody>
          <a:bodyPr>
            <a:normAutofit fontScale="92500" lnSpcReduction="10000"/>
          </a:bodyPr>
          <a:lstStyle/>
          <a:p>
            <a:r>
              <a:rPr lang="en-US" dirty="0" smtClean="0"/>
              <a:t>The </a:t>
            </a:r>
            <a:r>
              <a:rPr lang="en-US" dirty="0"/>
              <a:t>light year (</a:t>
            </a:r>
            <a:r>
              <a:rPr lang="en-US" dirty="0" err="1"/>
              <a:t>ly</a:t>
            </a:r>
            <a:r>
              <a:rPr lang="en-US" dirty="0"/>
              <a:t>) is the distance light can travel </a:t>
            </a:r>
            <a:endParaRPr lang="en-US" dirty="0" smtClean="0"/>
          </a:p>
          <a:p>
            <a:pPr marL="0" indent="0">
              <a:buNone/>
            </a:pPr>
            <a:r>
              <a:rPr lang="en-US" dirty="0"/>
              <a:t> </a:t>
            </a:r>
            <a:r>
              <a:rPr lang="en-US" dirty="0" smtClean="0"/>
              <a:t>   in </a:t>
            </a:r>
            <a:r>
              <a:rPr lang="en-US" dirty="0"/>
              <a:t>one year.  </a:t>
            </a:r>
            <a:endParaRPr lang="en-US" dirty="0" smtClean="0"/>
          </a:p>
          <a:p>
            <a:endParaRPr lang="en-US" dirty="0"/>
          </a:p>
          <a:p>
            <a:endParaRPr lang="en-US" dirty="0" smtClean="0"/>
          </a:p>
          <a:p>
            <a:r>
              <a:rPr lang="en-US" dirty="0" smtClean="0"/>
              <a:t>The </a:t>
            </a:r>
            <a:r>
              <a:rPr lang="en-US" dirty="0"/>
              <a:t>nearest </a:t>
            </a:r>
            <a:endParaRPr lang="en-US" dirty="0" smtClean="0"/>
          </a:p>
          <a:p>
            <a:pPr marL="0" indent="0">
              <a:buNone/>
            </a:pPr>
            <a:r>
              <a:rPr lang="en-US" dirty="0"/>
              <a:t> </a:t>
            </a:r>
            <a:r>
              <a:rPr lang="en-US" dirty="0" smtClean="0"/>
              <a:t>   star </a:t>
            </a:r>
            <a:r>
              <a:rPr lang="en-US" dirty="0"/>
              <a:t>is 4.2 </a:t>
            </a:r>
            <a:r>
              <a:rPr lang="en-US" dirty="0" err="1"/>
              <a:t>ly</a:t>
            </a:r>
            <a:r>
              <a:rPr lang="en-US" dirty="0"/>
              <a:t> </a:t>
            </a:r>
            <a:endParaRPr lang="en-US" dirty="0" smtClean="0"/>
          </a:p>
          <a:p>
            <a:pPr marL="0" indent="0">
              <a:buNone/>
            </a:pPr>
            <a:r>
              <a:rPr lang="en-US" dirty="0"/>
              <a:t> </a:t>
            </a:r>
            <a:r>
              <a:rPr lang="en-US" dirty="0" smtClean="0"/>
              <a:t>   from </a:t>
            </a:r>
            <a:r>
              <a:rPr lang="en-US" dirty="0"/>
              <a:t>the sun</a:t>
            </a:r>
            <a:r>
              <a:rPr lang="en-US" dirty="0" smtClean="0"/>
              <a:t>.</a:t>
            </a:r>
          </a:p>
          <a:p>
            <a:pPr marL="0" indent="0">
              <a:buNone/>
            </a:pPr>
            <a:endParaRPr lang="en-US" dirty="0"/>
          </a:p>
          <a:p>
            <a:pPr>
              <a:buFont typeface="Wingdings" pitchFamily="2" charset="2"/>
              <a:buChar char="à"/>
            </a:pPr>
            <a:r>
              <a:rPr lang="en-US" dirty="0" err="1" smtClean="0">
                <a:effectLst/>
              </a:rPr>
              <a:t>Proxima</a:t>
            </a:r>
            <a:r>
              <a:rPr lang="en-US" dirty="0" smtClean="0">
                <a:effectLst/>
              </a:rPr>
              <a:t> </a:t>
            </a:r>
          </a:p>
          <a:p>
            <a:pPr marL="0" indent="0">
              <a:buNone/>
            </a:pPr>
            <a:r>
              <a:rPr lang="en-US" dirty="0"/>
              <a:t> </a:t>
            </a:r>
            <a:r>
              <a:rPr lang="en-US" dirty="0" smtClean="0"/>
              <a:t>     </a:t>
            </a:r>
            <a:r>
              <a:rPr lang="en-US" dirty="0" smtClean="0">
                <a:effectLst/>
              </a:rPr>
              <a:t>Centauri</a:t>
            </a:r>
            <a:endParaRPr lang="en-US" dirty="0"/>
          </a:p>
          <a:p>
            <a:endParaRPr lang="en-US" dirty="0"/>
          </a:p>
        </p:txBody>
      </p:sp>
      <p:pic>
        <p:nvPicPr>
          <p:cNvPr id="18434" name="Picture 2" descr="http://upload.wikimedia.org/wikipedia/commons/9/94/1e15m_comparison_cat's_eye_nebula_barnard_68_one_light_year.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950250" y="1586345"/>
            <a:ext cx="6193750" cy="4953000"/>
          </a:xfrm>
          <a:prstGeom prst="rect">
            <a:avLst/>
          </a:prstGeom>
          <a:noFill/>
          <a:extLst>
            <a:ext uri="{909E8E84-426E-40DD-AFC4-6F175D3DCCD1}">
              <a14:hiddenFill xmlns:a14="http://schemas.microsoft.com/office/drawing/2010/main">
                <a:solidFill>
                  <a:srgbClr val="FFFFFF"/>
                </a:solidFill>
              </a14:hiddenFill>
            </a:ext>
          </a:extLst>
        </p:spPr>
      </p:pic>
      <p:pic>
        <p:nvPicPr>
          <p:cNvPr id="18436" name="Picture 4" descr="http://ecx.images-amazon.com/images/I/41%2BWyZVBybL._SL500_SS500_.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022936" y="152400"/>
            <a:ext cx="1104900" cy="11049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60410128"/>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15962"/>
          </a:xfrm>
        </p:spPr>
        <p:txBody>
          <a:bodyPr>
            <a:normAutofit fontScale="90000"/>
          </a:bodyPr>
          <a:lstStyle/>
          <a:p>
            <a:r>
              <a:rPr lang="en-US" u="sng" dirty="0">
                <a:solidFill>
                  <a:schemeClr val="bg1"/>
                </a:solidFill>
              </a:rPr>
              <a:t>Which objects are big relative to the others, and which are small</a:t>
            </a:r>
            <a:r>
              <a:rPr lang="en-US" u="sng" dirty="0" smtClean="0">
                <a:solidFill>
                  <a:schemeClr val="bg1"/>
                </a:solidFill>
              </a:rPr>
              <a:t>?</a:t>
            </a:r>
            <a:endParaRPr lang="en-US" dirty="0">
              <a:solidFill>
                <a:schemeClr val="bg1"/>
              </a:solidFill>
            </a:endParaRPr>
          </a:p>
        </p:txBody>
      </p:sp>
      <p:sp>
        <p:nvSpPr>
          <p:cNvPr id="3" name="Content Placeholder 2"/>
          <p:cNvSpPr>
            <a:spLocks noGrp="1"/>
          </p:cNvSpPr>
          <p:nvPr>
            <p:ph idx="1"/>
          </p:nvPr>
        </p:nvSpPr>
        <p:spPr>
          <a:xfrm>
            <a:off x="152400" y="1295400"/>
            <a:ext cx="8839200" cy="4830763"/>
          </a:xfrm>
        </p:spPr>
        <p:txBody>
          <a:bodyPr/>
          <a:lstStyle/>
          <a:p>
            <a:r>
              <a:rPr lang="en-US" dirty="0" smtClean="0">
                <a:solidFill>
                  <a:schemeClr val="bg1"/>
                </a:solidFill>
              </a:rPr>
              <a:t>The </a:t>
            </a:r>
            <a:r>
              <a:rPr lang="en-US" dirty="0">
                <a:solidFill>
                  <a:schemeClr val="bg1"/>
                </a:solidFill>
              </a:rPr>
              <a:t>moon is only about ¼ the diameter of the Earth, but the sun is about 110 times larger </a:t>
            </a:r>
            <a:r>
              <a:rPr lang="en-US" dirty="0" smtClean="0">
                <a:solidFill>
                  <a:schemeClr val="bg1"/>
                </a:solidFill>
              </a:rPr>
              <a:t>that the </a:t>
            </a:r>
            <a:r>
              <a:rPr lang="en-US" dirty="0">
                <a:solidFill>
                  <a:schemeClr val="bg1"/>
                </a:solidFill>
              </a:rPr>
              <a:t>Earth, and is a typical or average size for a star.</a:t>
            </a:r>
          </a:p>
          <a:p>
            <a:endParaRPr lang="en-US" dirty="0"/>
          </a:p>
        </p:txBody>
      </p:sp>
      <p:pic>
        <p:nvPicPr>
          <p:cNvPr id="19458" name="Picture 2" descr="http://www.stargazing.net/chrisbrankin/images/Moon/slides/20090310%20The%20Full%20Moon.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6945" y="4191113"/>
            <a:ext cx="1790700" cy="1279462"/>
          </a:xfrm>
          <a:prstGeom prst="rect">
            <a:avLst/>
          </a:prstGeom>
          <a:noFill/>
          <a:extLst>
            <a:ext uri="{909E8E84-426E-40DD-AFC4-6F175D3DCCD1}">
              <a14:hiddenFill xmlns:a14="http://schemas.microsoft.com/office/drawing/2010/main">
                <a:solidFill>
                  <a:srgbClr val="FFFFFF"/>
                </a:solidFill>
              </a14:hiddenFill>
            </a:ext>
          </a:extLst>
        </p:spPr>
      </p:pic>
      <p:pic>
        <p:nvPicPr>
          <p:cNvPr id="19460" name="Picture 4" descr="http://spaceplace.nasa.gov/review/switch-a-roo/sse_planet_sizes.en.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76400" y="2929711"/>
            <a:ext cx="7430655" cy="395311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99911191"/>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u="sng" dirty="0">
                <a:solidFill>
                  <a:schemeClr val="bg1"/>
                </a:solidFill>
              </a:rPr>
              <a:t>Which objects are big relative to the others, and which are small</a:t>
            </a:r>
            <a:r>
              <a:rPr lang="en-US" u="sng" dirty="0" smtClean="0">
                <a:solidFill>
                  <a:schemeClr val="bg1"/>
                </a:solidFill>
              </a:rPr>
              <a:t>?</a:t>
            </a:r>
            <a:endParaRPr lang="en-US" dirty="0">
              <a:solidFill>
                <a:schemeClr val="bg1"/>
              </a:solidFill>
            </a:endParaRPr>
          </a:p>
        </p:txBody>
      </p:sp>
      <p:sp>
        <p:nvSpPr>
          <p:cNvPr id="3" name="Content Placeholder 2"/>
          <p:cNvSpPr>
            <a:spLocks noGrp="1"/>
          </p:cNvSpPr>
          <p:nvPr>
            <p:ph idx="1"/>
          </p:nvPr>
        </p:nvSpPr>
        <p:spPr>
          <a:xfrm>
            <a:off x="5857008" y="1600200"/>
            <a:ext cx="3286991" cy="4525963"/>
          </a:xfrm>
        </p:spPr>
        <p:txBody>
          <a:bodyPr>
            <a:normAutofit fontScale="92500" lnSpcReduction="20000"/>
          </a:bodyPr>
          <a:lstStyle/>
          <a:p>
            <a:r>
              <a:rPr lang="en-US" dirty="0" smtClean="0">
                <a:solidFill>
                  <a:schemeClr val="bg1"/>
                </a:solidFill>
              </a:rPr>
              <a:t>Galaxies </a:t>
            </a:r>
            <a:r>
              <a:rPr lang="en-US" dirty="0">
                <a:solidFill>
                  <a:schemeClr val="bg1"/>
                </a:solidFill>
              </a:rPr>
              <a:t>contain many billions of stars.  You live in the Milky Way Galaxy, which is </a:t>
            </a:r>
            <a:r>
              <a:rPr lang="en-US" dirty="0" smtClean="0">
                <a:solidFill>
                  <a:schemeClr val="bg1"/>
                </a:solidFill>
              </a:rPr>
              <a:t>about 80,000-100,000 </a:t>
            </a:r>
            <a:r>
              <a:rPr lang="en-US" dirty="0">
                <a:solidFill>
                  <a:schemeClr val="bg1"/>
                </a:solidFill>
              </a:rPr>
              <a:t>light years in diameter and contains over an estimated 100 billion stars.</a:t>
            </a:r>
          </a:p>
          <a:p>
            <a:endParaRPr lang="en-US" dirty="0"/>
          </a:p>
        </p:txBody>
      </p:sp>
      <p:pic>
        <p:nvPicPr>
          <p:cNvPr id="20482" name="Picture 2" descr="http://ut-images.s3.amazonaws.com/wp-content/uploads/2010/02/milky-way-earth-location.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600200"/>
            <a:ext cx="6248400" cy="511511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76151478"/>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bg>
      <p:bgPr>
        <a:gradFill>
          <a:gsLst>
            <a:gs pos="0">
              <a:srgbClr val="5E9EFF"/>
            </a:gs>
            <a:gs pos="39999">
              <a:srgbClr val="85C2FF"/>
            </a:gs>
            <a:gs pos="70000">
              <a:srgbClr val="C4D6EB"/>
            </a:gs>
            <a:gs pos="100000">
              <a:srgbClr val="FFEBFA"/>
            </a:gs>
          </a:gsLst>
          <a:lin ang="5400000" scaled="0"/>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u="sng" dirty="0"/>
              <a:t>Which objects are big relative to the others, and which are small?</a:t>
            </a:r>
            <a:endParaRPr lang="en-US" dirty="0"/>
          </a:p>
        </p:txBody>
      </p:sp>
      <p:sp>
        <p:nvSpPr>
          <p:cNvPr id="3" name="Content Placeholder 2"/>
          <p:cNvSpPr>
            <a:spLocks noGrp="1"/>
          </p:cNvSpPr>
          <p:nvPr>
            <p:ph idx="1"/>
          </p:nvPr>
        </p:nvSpPr>
        <p:spPr/>
        <p:txBody>
          <a:bodyPr/>
          <a:lstStyle/>
          <a:p>
            <a:r>
              <a:rPr lang="en-US" dirty="0" smtClean="0"/>
              <a:t>The </a:t>
            </a:r>
            <a:r>
              <a:rPr lang="en-US" dirty="0"/>
              <a:t>largest things in the universe are the walls and long filaments containing many clusters </a:t>
            </a:r>
            <a:r>
              <a:rPr lang="en-US" dirty="0" smtClean="0"/>
              <a:t>of galaxies</a:t>
            </a:r>
            <a:r>
              <a:rPr lang="en-US" dirty="0"/>
              <a:t>.</a:t>
            </a:r>
          </a:p>
          <a:p>
            <a:endParaRPr lang="en-US" dirty="0"/>
          </a:p>
        </p:txBody>
      </p:sp>
      <p:pic>
        <p:nvPicPr>
          <p:cNvPr id="21506" name="Picture 2" descr="http://2.bp.blogspot.com/-KDQgbf79G3Q/UNLsaIqzB4I/AAAAAAAABEY/Weef9WIGkTQ/s1600/dark-energy-cosmic-web-324x205.jpe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14600" y="2743200"/>
            <a:ext cx="6172200" cy="39052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21499893"/>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563562"/>
          </a:xfrm>
        </p:spPr>
        <p:txBody>
          <a:bodyPr>
            <a:normAutofit fontScale="90000"/>
          </a:bodyPr>
          <a:lstStyle/>
          <a:p>
            <a:r>
              <a:rPr lang="en-US" u="sng" dirty="0">
                <a:solidFill>
                  <a:schemeClr val="bg1"/>
                </a:solidFill>
              </a:rPr>
              <a:t>Are there other worlds like Earth? </a:t>
            </a:r>
            <a:endParaRPr lang="en-US" dirty="0">
              <a:solidFill>
                <a:schemeClr val="bg1"/>
              </a:solidFill>
            </a:endParaRPr>
          </a:p>
        </p:txBody>
      </p:sp>
      <p:sp>
        <p:nvSpPr>
          <p:cNvPr id="3" name="Content Placeholder 2"/>
          <p:cNvSpPr>
            <a:spLocks noGrp="1"/>
          </p:cNvSpPr>
          <p:nvPr>
            <p:ph idx="1"/>
          </p:nvPr>
        </p:nvSpPr>
        <p:spPr>
          <a:xfrm>
            <a:off x="457200" y="914400"/>
            <a:ext cx="8229600" cy="2133600"/>
          </a:xfrm>
        </p:spPr>
        <p:txBody>
          <a:bodyPr/>
          <a:lstStyle/>
          <a:p>
            <a:r>
              <a:rPr lang="en-US" dirty="0" smtClean="0">
                <a:solidFill>
                  <a:schemeClr val="bg1"/>
                </a:solidFill>
              </a:rPr>
              <a:t>Planets </a:t>
            </a:r>
            <a:r>
              <a:rPr lang="en-US" dirty="0">
                <a:solidFill>
                  <a:schemeClr val="bg1"/>
                </a:solidFill>
              </a:rPr>
              <a:t>as small as Earth are difficult to detect around other stars.  Many stars have families </a:t>
            </a:r>
            <a:r>
              <a:rPr lang="en-US" dirty="0" smtClean="0">
                <a:solidFill>
                  <a:schemeClr val="bg1"/>
                </a:solidFill>
              </a:rPr>
              <a:t>of planets </a:t>
            </a:r>
            <a:r>
              <a:rPr lang="en-US" dirty="0">
                <a:solidFill>
                  <a:schemeClr val="bg1"/>
                </a:solidFill>
              </a:rPr>
              <a:t>like our solar system, and some of those billions of planets may resemble Earth.</a:t>
            </a:r>
          </a:p>
          <a:p>
            <a:pPr marL="0" indent="0">
              <a:buNone/>
            </a:pPr>
            <a:endParaRPr lang="en-US" dirty="0"/>
          </a:p>
        </p:txBody>
      </p:sp>
      <p:pic>
        <p:nvPicPr>
          <p:cNvPr id="22530" name="Picture 2" descr="http://startswithabang.com/wp-content/uploads/2009/02/exoplanets_ups_020414_02.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85636" y="3200400"/>
            <a:ext cx="6000750" cy="41052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8081237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http://www.citizensinspace.org/wp-content/uploads/2012/05/atsa700.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76200" y="0"/>
            <a:ext cx="8610600" cy="6781800"/>
          </a:xfrm>
        </p:spPr>
        <p:txBody>
          <a:bodyPr>
            <a:normAutofit/>
          </a:bodyPr>
          <a:lstStyle/>
          <a:p>
            <a:r>
              <a:rPr lang="en-US" dirty="0">
                <a:solidFill>
                  <a:schemeClr val="bg1"/>
                </a:solidFill>
              </a:rPr>
              <a:t>When studying space, you go on a voyage around the universe.</a:t>
            </a:r>
          </a:p>
          <a:p>
            <a:pPr marL="0" indent="0">
              <a:buNone/>
            </a:pPr>
            <a:endParaRPr lang="en-US" dirty="0">
              <a:solidFill>
                <a:schemeClr val="bg1"/>
              </a:solidFill>
            </a:endParaRPr>
          </a:p>
          <a:p>
            <a:endParaRPr lang="en-US" dirty="0" smtClean="0">
              <a:solidFill>
                <a:schemeClr val="bg1"/>
              </a:solidFill>
            </a:endParaRPr>
          </a:p>
          <a:p>
            <a:endParaRPr lang="en-US" dirty="0">
              <a:solidFill>
                <a:schemeClr val="bg1"/>
              </a:solidFill>
            </a:endParaRPr>
          </a:p>
          <a:p>
            <a:endParaRPr lang="en-US" dirty="0" smtClean="0">
              <a:solidFill>
                <a:schemeClr val="bg1"/>
              </a:solidFill>
            </a:endParaRPr>
          </a:p>
          <a:p>
            <a:endParaRPr lang="en-US" dirty="0">
              <a:solidFill>
                <a:schemeClr val="bg1"/>
              </a:solidFill>
            </a:endParaRPr>
          </a:p>
          <a:p>
            <a:endParaRPr lang="en-US" dirty="0" smtClean="0">
              <a:solidFill>
                <a:schemeClr val="bg1"/>
              </a:solidFill>
            </a:endParaRPr>
          </a:p>
          <a:p>
            <a:endParaRPr lang="en-US" dirty="0">
              <a:solidFill>
                <a:schemeClr val="bg1"/>
              </a:solidFill>
            </a:endParaRPr>
          </a:p>
          <a:p>
            <a:r>
              <a:rPr lang="en-US" dirty="0" smtClean="0"/>
              <a:t>You </a:t>
            </a:r>
            <a:r>
              <a:rPr lang="en-US" dirty="0"/>
              <a:t>travel distances far greater than you are commonly used too, and too great to comprehend.</a:t>
            </a:r>
          </a:p>
          <a:p>
            <a:endParaRPr lang="en-US" dirty="0"/>
          </a:p>
        </p:txBody>
      </p:sp>
    </p:spTree>
    <p:extLst>
      <p:ext uri="{BB962C8B-B14F-4D97-AF65-F5344CB8AC3E}">
        <p14:creationId xmlns:p14="http://schemas.microsoft.com/office/powerpoint/2010/main" val="406112813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5122" name="Picture 2" descr="http://thingstolookathigh.com/wp-content/uploads/2011/04/outerspace-image.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609600"/>
            <a:ext cx="9146607" cy="5715000"/>
          </a:xfrm>
          <a:prstGeom prst="rect">
            <a:avLst/>
          </a:prstGeom>
          <a:noFill/>
          <a:extLst>
            <a:ext uri="{909E8E84-426E-40DD-AFC4-6F175D3DCCD1}">
              <a14:hiddenFill xmlns:a14="http://schemas.microsoft.com/office/drawing/2010/main">
                <a:solidFill>
                  <a:srgbClr val="FFFFFF"/>
                </a:solidFill>
              </a14:hiddenFill>
            </a:ext>
          </a:extLst>
        </p:spPr>
      </p:pic>
      <p:sp>
        <p:nvSpPr>
          <p:cNvPr id="3" name="Content Placeholder 2"/>
          <p:cNvSpPr>
            <a:spLocks noGrp="1"/>
          </p:cNvSpPr>
          <p:nvPr>
            <p:ph idx="1"/>
          </p:nvPr>
        </p:nvSpPr>
        <p:spPr>
          <a:xfrm>
            <a:off x="458503" y="152400"/>
            <a:ext cx="8229600" cy="5715000"/>
          </a:xfrm>
        </p:spPr>
        <p:txBody>
          <a:bodyPr/>
          <a:lstStyle/>
          <a:p>
            <a:r>
              <a:rPr lang="en-US" dirty="0">
                <a:solidFill>
                  <a:schemeClr val="bg1"/>
                </a:solidFill>
              </a:rPr>
              <a:t>You travel past hundreds of thousands of planets, past billions of stars, past billions of galaxies, to the very edge of the known universe.</a:t>
            </a:r>
          </a:p>
          <a:p>
            <a:pPr marL="0" indent="0">
              <a:buNone/>
            </a:pPr>
            <a:r>
              <a:rPr lang="en-US" dirty="0">
                <a:solidFill>
                  <a:schemeClr val="bg1"/>
                </a:solidFill>
              </a:rPr>
              <a:t> </a:t>
            </a:r>
            <a:endParaRPr lang="en-US" dirty="0" smtClean="0">
              <a:solidFill>
                <a:schemeClr val="bg1"/>
              </a:solidFill>
            </a:endParaRPr>
          </a:p>
          <a:p>
            <a:pPr marL="0" indent="0">
              <a:buNone/>
            </a:pPr>
            <a:endParaRPr lang="en-US" dirty="0">
              <a:solidFill>
                <a:schemeClr val="bg1"/>
              </a:solidFill>
            </a:endParaRPr>
          </a:p>
          <a:p>
            <a:pPr marL="0" indent="0">
              <a:buNone/>
            </a:pPr>
            <a:endParaRPr lang="en-US" dirty="0" smtClean="0">
              <a:solidFill>
                <a:schemeClr val="bg1"/>
              </a:solidFill>
            </a:endParaRPr>
          </a:p>
          <a:p>
            <a:pPr marL="0" indent="0">
              <a:buNone/>
            </a:pPr>
            <a:endParaRPr lang="en-US" dirty="0">
              <a:solidFill>
                <a:schemeClr val="bg1"/>
              </a:solidFill>
            </a:endParaRPr>
          </a:p>
          <a:p>
            <a:pPr marL="0" indent="0">
              <a:buNone/>
            </a:pPr>
            <a:endParaRPr lang="en-US" dirty="0">
              <a:solidFill>
                <a:schemeClr val="bg1"/>
              </a:solidFill>
            </a:endParaRPr>
          </a:p>
          <a:p>
            <a:r>
              <a:rPr lang="en-US" dirty="0">
                <a:solidFill>
                  <a:schemeClr val="bg1"/>
                </a:solidFill>
              </a:rPr>
              <a:t>What is at the edge?  We don’t know.</a:t>
            </a:r>
          </a:p>
          <a:p>
            <a:endParaRPr lang="en-US" dirty="0"/>
          </a:p>
        </p:txBody>
      </p:sp>
    </p:spTree>
    <p:extLst>
      <p:ext uri="{BB962C8B-B14F-4D97-AF65-F5344CB8AC3E}">
        <p14:creationId xmlns:p14="http://schemas.microsoft.com/office/powerpoint/2010/main" val="318584667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2052" name="Picture 4" descr="http://spp.astro.umd.edu/SpaceWebProj/Space-Art-Wallpaper-space-7076406-1920-1200.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236" y="1118077"/>
            <a:ext cx="9153236" cy="5719141"/>
          </a:xfrm>
          <a:prstGeom prst="rect">
            <a:avLst/>
          </a:prstGeom>
          <a:noFill/>
          <a:extLst>
            <a:ext uri="{909E8E84-426E-40DD-AFC4-6F175D3DCCD1}">
              <a14:hiddenFill xmlns:a14="http://schemas.microsoft.com/office/drawing/2010/main">
                <a:solidFill>
                  <a:srgbClr val="FFFFFF"/>
                </a:solidFill>
              </a14:hiddenFill>
            </a:ext>
          </a:extLst>
        </p:spPr>
      </p:pic>
      <p:sp>
        <p:nvSpPr>
          <p:cNvPr id="3" name="Content Placeholder 2"/>
          <p:cNvSpPr>
            <a:spLocks noGrp="1"/>
          </p:cNvSpPr>
          <p:nvPr>
            <p:ph idx="1"/>
          </p:nvPr>
        </p:nvSpPr>
        <p:spPr>
          <a:xfrm>
            <a:off x="381000" y="152400"/>
            <a:ext cx="8229600" cy="4525963"/>
          </a:xfrm>
        </p:spPr>
        <p:txBody>
          <a:bodyPr/>
          <a:lstStyle/>
          <a:p>
            <a:r>
              <a:rPr lang="en-US" dirty="0">
                <a:solidFill>
                  <a:schemeClr val="bg1"/>
                </a:solidFill>
              </a:rPr>
              <a:t>Astronomy is more than the study of the planets, stars, and galaxies – it is the study of the whole universe in which we live.</a:t>
            </a:r>
          </a:p>
          <a:p>
            <a:endParaRPr lang="en-US" dirty="0"/>
          </a:p>
        </p:txBody>
      </p:sp>
    </p:spTree>
    <p:extLst>
      <p:ext uri="{BB962C8B-B14F-4D97-AF65-F5344CB8AC3E}">
        <p14:creationId xmlns:p14="http://schemas.microsoft.com/office/powerpoint/2010/main" val="252049516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gradFill>
          <a:gsLst>
            <a:gs pos="0">
              <a:srgbClr val="5E9EFF"/>
            </a:gs>
            <a:gs pos="39999">
              <a:srgbClr val="85C2FF"/>
            </a:gs>
            <a:gs pos="70000">
              <a:srgbClr val="C4D6EB"/>
            </a:gs>
            <a:gs pos="100000">
              <a:srgbClr val="FFEBFA"/>
            </a:gs>
          </a:gsLst>
          <a:lin ang="5400000" scaled="0"/>
        </a:grad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381000" y="152400"/>
            <a:ext cx="8229600" cy="4525963"/>
          </a:xfrm>
        </p:spPr>
        <p:txBody>
          <a:bodyPr/>
          <a:lstStyle/>
          <a:p>
            <a:r>
              <a:rPr lang="en-US" dirty="0"/>
              <a:t>And although at this point in human history we are basically confined to planet Earth circling our average Sun, the study of astronomy can take us beyond this boundary and help us see both where we are, and sometimes equally important what and who we are.</a:t>
            </a:r>
          </a:p>
          <a:p>
            <a:endParaRPr lang="en-US" dirty="0"/>
          </a:p>
        </p:txBody>
      </p:sp>
      <p:pic>
        <p:nvPicPr>
          <p:cNvPr id="6146" name="Picture 2" descr="http://www.hasselblad.com/media/07505e46-3c4e-4b55-bee5-2242f4106ab4-TheGlobe.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38200" y="3814058"/>
            <a:ext cx="2890982" cy="2839266"/>
          </a:xfrm>
          <a:prstGeom prst="rect">
            <a:avLst/>
          </a:prstGeom>
          <a:noFill/>
          <a:extLst>
            <a:ext uri="{909E8E84-426E-40DD-AFC4-6F175D3DCCD1}">
              <a14:hiddenFill xmlns:a14="http://schemas.microsoft.com/office/drawing/2010/main">
                <a:solidFill>
                  <a:srgbClr val="FFFFFF"/>
                </a:solidFill>
              </a14:hiddenFill>
            </a:ext>
          </a:extLst>
        </p:spPr>
      </p:pic>
      <p:pic>
        <p:nvPicPr>
          <p:cNvPr id="6148" name="Picture 4" descr="http://ut-images.s3.amazonaws.com/wp-content/uploads/2010/02/131.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419600" y="3777136"/>
            <a:ext cx="3812309" cy="285327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4702592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2" name="Picture 4" descr="http://online-blogger.com/wp-content/uploads/2009/03/opening-pic.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3" name="Content Placeholder 2"/>
          <p:cNvSpPr>
            <a:spLocks noGrp="1"/>
          </p:cNvSpPr>
          <p:nvPr>
            <p:ph idx="1"/>
          </p:nvPr>
        </p:nvSpPr>
        <p:spPr>
          <a:xfrm>
            <a:off x="228600" y="914400"/>
            <a:ext cx="4800600" cy="3124200"/>
          </a:xfrm>
        </p:spPr>
        <p:txBody>
          <a:bodyPr>
            <a:normAutofit/>
          </a:bodyPr>
          <a:lstStyle/>
          <a:p>
            <a:r>
              <a:rPr lang="en-US" dirty="0">
                <a:solidFill>
                  <a:schemeClr val="bg1"/>
                </a:solidFill>
              </a:rPr>
              <a:t>Astronomy will introduce </a:t>
            </a:r>
            <a:endParaRPr lang="en-US" dirty="0" smtClean="0">
              <a:solidFill>
                <a:schemeClr val="bg1"/>
              </a:solidFill>
            </a:endParaRPr>
          </a:p>
          <a:p>
            <a:pPr marL="0" indent="0">
              <a:buNone/>
            </a:pPr>
            <a:r>
              <a:rPr lang="en-US" dirty="0">
                <a:solidFill>
                  <a:schemeClr val="bg1"/>
                </a:solidFill>
              </a:rPr>
              <a:t> </a:t>
            </a:r>
            <a:r>
              <a:rPr lang="en-US" dirty="0" smtClean="0">
                <a:solidFill>
                  <a:schemeClr val="bg1"/>
                </a:solidFill>
              </a:rPr>
              <a:t>   you </a:t>
            </a:r>
            <a:r>
              <a:rPr lang="en-US" dirty="0">
                <a:solidFill>
                  <a:schemeClr val="bg1"/>
                </a:solidFill>
              </a:rPr>
              <a:t>to sizes, distances, </a:t>
            </a:r>
            <a:endParaRPr lang="en-US" dirty="0" smtClean="0">
              <a:solidFill>
                <a:schemeClr val="bg1"/>
              </a:solidFill>
            </a:endParaRPr>
          </a:p>
          <a:p>
            <a:pPr marL="0" indent="0">
              <a:buNone/>
            </a:pPr>
            <a:r>
              <a:rPr lang="en-US" dirty="0">
                <a:solidFill>
                  <a:schemeClr val="bg1"/>
                </a:solidFill>
              </a:rPr>
              <a:t> </a:t>
            </a:r>
            <a:r>
              <a:rPr lang="en-US" dirty="0" smtClean="0">
                <a:solidFill>
                  <a:schemeClr val="bg1"/>
                </a:solidFill>
              </a:rPr>
              <a:t>   and </a:t>
            </a:r>
            <a:r>
              <a:rPr lang="en-US" dirty="0">
                <a:solidFill>
                  <a:schemeClr val="bg1"/>
                </a:solidFill>
              </a:rPr>
              <a:t>times far </a:t>
            </a:r>
            <a:r>
              <a:rPr lang="en-US" dirty="0" smtClean="0">
                <a:solidFill>
                  <a:schemeClr val="bg1"/>
                </a:solidFill>
              </a:rPr>
              <a:t>beyond</a:t>
            </a:r>
          </a:p>
          <a:p>
            <a:pPr marL="0" indent="0">
              <a:buNone/>
            </a:pPr>
            <a:r>
              <a:rPr lang="en-US" dirty="0">
                <a:solidFill>
                  <a:schemeClr val="bg1"/>
                </a:solidFill>
              </a:rPr>
              <a:t> </a:t>
            </a:r>
            <a:r>
              <a:rPr lang="en-US" dirty="0" smtClean="0">
                <a:solidFill>
                  <a:schemeClr val="bg1"/>
                </a:solidFill>
              </a:rPr>
              <a:t>   your </a:t>
            </a:r>
            <a:r>
              <a:rPr lang="en-US" dirty="0">
                <a:solidFill>
                  <a:schemeClr val="bg1"/>
                </a:solidFill>
              </a:rPr>
              <a:t>usual experience </a:t>
            </a:r>
            <a:endParaRPr lang="en-US" dirty="0" smtClean="0">
              <a:solidFill>
                <a:schemeClr val="bg1"/>
              </a:solidFill>
            </a:endParaRPr>
          </a:p>
          <a:p>
            <a:pPr marL="0" indent="0">
              <a:buNone/>
            </a:pPr>
            <a:r>
              <a:rPr lang="en-US" dirty="0">
                <a:solidFill>
                  <a:schemeClr val="bg1"/>
                </a:solidFill>
              </a:rPr>
              <a:t> </a:t>
            </a:r>
            <a:r>
              <a:rPr lang="en-US" dirty="0" smtClean="0">
                <a:solidFill>
                  <a:schemeClr val="bg1"/>
                </a:solidFill>
              </a:rPr>
              <a:t>   on </a:t>
            </a:r>
            <a:r>
              <a:rPr lang="en-US" dirty="0">
                <a:solidFill>
                  <a:schemeClr val="bg1"/>
                </a:solidFill>
              </a:rPr>
              <a:t>Earth.</a:t>
            </a:r>
          </a:p>
          <a:p>
            <a:endParaRPr lang="en-US" dirty="0"/>
          </a:p>
        </p:txBody>
      </p:sp>
    </p:spTree>
    <p:extLst>
      <p:ext uri="{BB962C8B-B14F-4D97-AF65-F5344CB8AC3E}">
        <p14:creationId xmlns:p14="http://schemas.microsoft.com/office/powerpoint/2010/main" val="322652487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descr="http://universe-beauty.com/albums/userpics/2011y/05/05/1/4/digital-universe-art-1600x1200-img55-JPG.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2310"/>
            <a:ext cx="9147079" cy="6860310"/>
          </a:xfrm>
          <a:prstGeom prst="rect">
            <a:avLst/>
          </a:prstGeom>
          <a:noFill/>
          <a:extLst>
            <a:ext uri="{909E8E84-426E-40DD-AFC4-6F175D3DCCD1}">
              <a14:hiddenFill xmlns:a14="http://schemas.microsoft.com/office/drawing/2010/main">
                <a:solidFill>
                  <a:srgbClr val="FFFFFF"/>
                </a:solidFill>
              </a14:hiddenFill>
            </a:ext>
          </a:extLst>
        </p:spPr>
      </p:pic>
      <p:sp>
        <p:nvSpPr>
          <p:cNvPr id="3" name="Content Placeholder 2"/>
          <p:cNvSpPr>
            <a:spLocks noGrp="1"/>
          </p:cNvSpPr>
          <p:nvPr>
            <p:ph idx="1"/>
          </p:nvPr>
        </p:nvSpPr>
        <p:spPr>
          <a:xfrm>
            <a:off x="533400" y="3657600"/>
            <a:ext cx="8229600" cy="2925763"/>
          </a:xfrm>
        </p:spPr>
        <p:txBody>
          <a:bodyPr>
            <a:normAutofit/>
          </a:bodyPr>
          <a:lstStyle/>
          <a:p>
            <a:r>
              <a:rPr lang="en-US" dirty="0">
                <a:solidFill>
                  <a:schemeClr val="bg1"/>
                </a:solidFill>
              </a:rPr>
              <a:t>Understanding the concept of SCALE is our task on this day.  Although this is easier said than done, and may take years of study to truly grasp the scale of the cosmos</a:t>
            </a:r>
            <a:r>
              <a:rPr lang="en-US" dirty="0" smtClean="0">
                <a:solidFill>
                  <a:schemeClr val="bg1"/>
                </a:solidFill>
              </a:rPr>
              <a:t>.</a:t>
            </a:r>
          </a:p>
          <a:p>
            <a:pPr marL="0" indent="0" algn="ctr">
              <a:buNone/>
            </a:pPr>
            <a:r>
              <a:rPr lang="en-US" dirty="0" smtClean="0">
                <a:solidFill>
                  <a:schemeClr val="bg1"/>
                </a:solidFill>
                <a:hlinkClick r:id="rId3"/>
              </a:rPr>
              <a:t>Powers of 10 video</a:t>
            </a:r>
            <a:endParaRPr lang="en-US" dirty="0">
              <a:solidFill>
                <a:schemeClr val="bg1"/>
              </a:solidFill>
            </a:endParaRPr>
          </a:p>
          <a:p>
            <a:endParaRPr lang="en-US" dirty="0"/>
          </a:p>
        </p:txBody>
      </p:sp>
    </p:spTree>
    <p:extLst>
      <p:ext uri="{BB962C8B-B14F-4D97-AF65-F5344CB8AC3E}">
        <p14:creationId xmlns:p14="http://schemas.microsoft.com/office/powerpoint/2010/main" val="62994467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50" name="Picture 10" descr="space wallpaper img100">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018" y="0"/>
            <a:ext cx="9245600" cy="6934200"/>
          </a:xfrm>
          <a:prstGeom prst="rect">
            <a:avLst/>
          </a:prstGeom>
          <a:noFill/>
          <a:extLst>
            <a:ext uri="{909E8E84-426E-40DD-AFC4-6F175D3DCCD1}">
              <a14:hiddenFill xmlns:a14="http://schemas.microsoft.com/office/drawing/2010/main">
                <a:solidFill>
                  <a:srgbClr val="FFFFFF"/>
                </a:solidFill>
              </a14:hiddenFill>
            </a:ext>
          </a:extLst>
        </p:spPr>
      </p:pic>
      <p:sp>
        <p:nvSpPr>
          <p:cNvPr id="3" name="Content Placeholder 2"/>
          <p:cNvSpPr>
            <a:spLocks noGrp="1"/>
          </p:cNvSpPr>
          <p:nvPr>
            <p:ph idx="1"/>
          </p:nvPr>
        </p:nvSpPr>
        <p:spPr>
          <a:xfrm>
            <a:off x="381000" y="228600"/>
            <a:ext cx="8229600" cy="6248400"/>
          </a:xfrm>
        </p:spPr>
        <p:txBody>
          <a:bodyPr/>
          <a:lstStyle/>
          <a:p>
            <a:r>
              <a:rPr lang="en-US" dirty="0">
                <a:solidFill>
                  <a:schemeClr val="bg1"/>
                </a:solidFill>
              </a:rPr>
              <a:t>By comparing objects of different sizes, you will begin to comprehend the scale of the universe</a:t>
            </a:r>
            <a:r>
              <a:rPr lang="en-US" dirty="0" smtClean="0">
                <a:solidFill>
                  <a:schemeClr val="bg1"/>
                </a:solidFill>
              </a:rPr>
              <a:t>.</a:t>
            </a:r>
          </a:p>
          <a:p>
            <a:endParaRPr lang="en-US" dirty="0" smtClean="0">
              <a:solidFill>
                <a:schemeClr val="bg1"/>
              </a:solidFill>
            </a:endParaRPr>
          </a:p>
          <a:p>
            <a:endParaRPr lang="en-US" dirty="0">
              <a:solidFill>
                <a:schemeClr val="bg1"/>
              </a:solidFill>
            </a:endParaRPr>
          </a:p>
          <a:p>
            <a:endParaRPr lang="en-US" dirty="0" smtClean="0">
              <a:solidFill>
                <a:schemeClr val="bg1"/>
              </a:solidFill>
            </a:endParaRPr>
          </a:p>
          <a:p>
            <a:endParaRPr lang="en-US" dirty="0">
              <a:solidFill>
                <a:schemeClr val="bg1"/>
              </a:solidFill>
            </a:endParaRPr>
          </a:p>
          <a:p>
            <a:pPr marL="0" indent="0">
              <a:buNone/>
            </a:pPr>
            <a:r>
              <a:rPr lang="en-US" dirty="0" smtClean="0">
                <a:solidFill>
                  <a:schemeClr val="bg1"/>
                </a:solidFill>
                <a:hlinkClick r:id="rId4"/>
              </a:rPr>
              <a:t>Comparative Size </a:t>
            </a:r>
          </a:p>
          <a:p>
            <a:pPr marL="0" indent="0">
              <a:buNone/>
            </a:pPr>
            <a:r>
              <a:rPr lang="en-US" dirty="0" smtClean="0">
                <a:solidFill>
                  <a:schemeClr val="bg1"/>
                </a:solidFill>
                <a:hlinkClick r:id="rId4"/>
              </a:rPr>
              <a:t>of Stars video</a:t>
            </a:r>
            <a:endParaRPr lang="en-US" dirty="0">
              <a:solidFill>
                <a:schemeClr val="bg1"/>
              </a:solidFill>
            </a:endParaRPr>
          </a:p>
          <a:p>
            <a:endParaRPr lang="en-US" dirty="0"/>
          </a:p>
        </p:txBody>
      </p:sp>
      <p:sp>
        <p:nvSpPr>
          <p:cNvPr id="4" name="AutoShape 4" descr="http://universe-beauty.com/albums/userpics/2011y/05/11/1/10/universe-hd-photo63-JPG.jpg"/>
          <p:cNvSpPr>
            <a:spLocks noChangeAspect="1" noChangeArrowheads="1"/>
          </p:cNvSpPr>
          <p:nvPr/>
        </p:nvSpPr>
        <p:spPr bwMode="auto">
          <a:xfrm>
            <a:off x="63500" y="-136525"/>
            <a:ext cx="6677025" cy="417195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 name="AutoShape 6" descr="http://universe-beauty.com/albums/userpics/2011y/05/11/1/10/universe-hd-photo63-JPG.jpg"/>
          <p:cNvSpPr>
            <a:spLocks noChangeAspect="1" noChangeArrowheads="1"/>
          </p:cNvSpPr>
          <p:nvPr/>
        </p:nvSpPr>
        <p:spPr bwMode="auto">
          <a:xfrm>
            <a:off x="215900" y="15875"/>
            <a:ext cx="6677025" cy="417195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2327935010"/>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105</TotalTime>
  <Words>1024</Words>
  <Application>Microsoft Office PowerPoint</Application>
  <PresentationFormat>On-screen Show (4:3)</PresentationFormat>
  <Paragraphs>119</Paragraphs>
  <Slides>28</Slides>
  <Notes>1</Notes>
  <HiddenSlides>0</HiddenSlides>
  <MMClips>0</MMClips>
  <ScaleCrop>false</ScaleCrop>
  <HeadingPairs>
    <vt:vector size="4" baseType="variant">
      <vt:variant>
        <vt:lpstr>Theme</vt:lpstr>
      </vt:variant>
      <vt:variant>
        <vt:i4>1</vt:i4>
      </vt:variant>
      <vt:variant>
        <vt:lpstr>Slide Titles</vt:lpstr>
      </vt:variant>
      <vt:variant>
        <vt:i4>28</vt:i4>
      </vt:variant>
    </vt:vector>
  </HeadingPairs>
  <TitlesOfParts>
    <vt:vector size="29" baseType="lpstr">
      <vt:lpstr>Office Theme</vt:lpstr>
      <vt:lpstr>The Scale of the Cosmos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Some definitions which are important:</vt:lpstr>
      <vt:lpstr>Some definitions which are important:</vt:lpstr>
      <vt:lpstr>Some definitions which are important:</vt:lpstr>
      <vt:lpstr>Some definitions which are important:</vt:lpstr>
      <vt:lpstr>Some definitions which are important:</vt:lpstr>
      <vt:lpstr>Where is the Earth in relation to the sun, the planets, the stars, and the galaxies?</vt:lpstr>
      <vt:lpstr>Where is the Earth in relation to the sun, the planets, the stars, and the galaxies?</vt:lpstr>
      <vt:lpstr>Where is the Earth in relation to the sun, the planets, the stars, and the galaxies?</vt:lpstr>
      <vt:lpstr>Where is the Earth in relation to the sun, the planets, the stars, and the galaxies?</vt:lpstr>
      <vt:lpstr>Where is the Earth in relation to the sun, the planets, the stars, and the galaxies?</vt:lpstr>
      <vt:lpstr>How do astronomers describe distances?</vt:lpstr>
      <vt:lpstr>How do astronomers describe distances?</vt:lpstr>
      <vt:lpstr>How do astronomers describe distances?</vt:lpstr>
      <vt:lpstr>How do astronomers describe distances?</vt:lpstr>
      <vt:lpstr>Which objects are big relative to the others, and which are small?</vt:lpstr>
      <vt:lpstr>Which objects are big relative to the others, and which are small?</vt:lpstr>
      <vt:lpstr>Which objects are big relative to the others, and which are small?</vt:lpstr>
      <vt:lpstr>Are there other worlds like Earth? </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Scale of the Cosmos</dc:title>
  <dc:creator>Windows User</dc:creator>
  <cp:lastModifiedBy>Windows User</cp:lastModifiedBy>
  <cp:revision>12</cp:revision>
  <dcterms:created xsi:type="dcterms:W3CDTF">2013-01-14T14:58:03Z</dcterms:created>
  <dcterms:modified xsi:type="dcterms:W3CDTF">2013-01-14T16:43:48Z</dcterms:modified>
</cp:coreProperties>
</file>